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308" r:id="rId2"/>
    <p:sldId id="257" r:id="rId3"/>
    <p:sldId id="351" r:id="rId4"/>
    <p:sldId id="299" r:id="rId5"/>
    <p:sldId id="297" r:id="rId6"/>
    <p:sldId id="310" r:id="rId7"/>
    <p:sldId id="382" r:id="rId8"/>
    <p:sldId id="384" r:id="rId9"/>
    <p:sldId id="390" r:id="rId10"/>
    <p:sldId id="312" r:id="rId11"/>
    <p:sldId id="313" r:id="rId12"/>
    <p:sldId id="385" r:id="rId13"/>
    <p:sldId id="359" r:id="rId14"/>
    <p:sldId id="360" r:id="rId15"/>
    <p:sldId id="391" r:id="rId16"/>
    <p:sldId id="370" r:id="rId17"/>
    <p:sldId id="371" r:id="rId18"/>
    <p:sldId id="386" r:id="rId19"/>
    <p:sldId id="387" r:id="rId20"/>
    <p:sldId id="372" r:id="rId21"/>
    <p:sldId id="379" r:id="rId22"/>
    <p:sldId id="342" r:id="rId23"/>
  </p:sldIdLst>
  <p:sldSz cx="12190413" cy="6858000"/>
  <p:notesSz cx="9869488" cy="67357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EF119C30-61FB-4EB8-B89E-D8899420B627}">
          <p14:sldIdLst>
            <p14:sldId id="308"/>
            <p14:sldId id="257"/>
            <p14:sldId id="351"/>
            <p14:sldId id="299"/>
            <p14:sldId id="297"/>
            <p14:sldId id="310"/>
            <p14:sldId id="382"/>
            <p14:sldId id="384"/>
            <p14:sldId id="390"/>
            <p14:sldId id="312"/>
            <p14:sldId id="313"/>
            <p14:sldId id="385"/>
            <p14:sldId id="359"/>
            <p14:sldId id="360"/>
            <p14:sldId id="391"/>
            <p14:sldId id="370"/>
            <p14:sldId id="371"/>
            <p14:sldId id="386"/>
            <p14:sldId id="387"/>
            <p14:sldId id="372"/>
            <p14:sldId id="379"/>
            <p14:sldId id="34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62C"/>
    <a:srgbClr val="3E9537"/>
    <a:srgbClr val="FF66FF"/>
    <a:srgbClr val="EEB500"/>
    <a:srgbClr val="F0F8FA"/>
    <a:srgbClr val="FFFFD9"/>
    <a:srgbClr val="0000FF"/>
    <a:srgbClr val="E2AC00"/>
    <a:srgbClr val="2A6525"/>
    <a:srgbClr val="85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1995" autoAdjust="0"/>
  </p:normalViewPr>
  <p:slideViewPr>
    <p:cSldViewPr>
      <p:cViewPr varScale="1">
        <p:scale>
          <a:sx n="112" d="100"/>
          <a:sy n="112" d="100"/>
        </p:scale>
        <p:origin x="43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7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2082" y="3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90428" y="0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/>
          <a:lstStyle>
            <a:lvl1pPr algn="r">
              <a:defRPr sz="1200"/>
            </a:lvl1pPr>
          </a:lstStyle>
          <a:p>
            <a:fld id="{65B4624E-82C2-46FB-BA48-F2CEBBAB6240}" type="datetimeFigureOut">
              <a:rPr lang="zh-TW" altLang="en-US" smtClean="0"/>
              <a:t>2025/4/9</a:t>
            </a:fld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6397805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90428" y="6397805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 anchor="b"/>
          <a:lstStyle>
            <a:lvl1pPr algn="r">
              <a:defRPr sz="1200"/>
            </a:lvl1pPr>
          </a:lstStyle>
          <a:p>
            <a:fld id="{5C701F09-4B2C-40FA-B145-077C8139F6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527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90428" y="0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/>
          <a:lstStyle>
            <a:lvl1pPr algn="r">
              <a:defRPr sz="1200"/>
            </a:lvl1pPr>
          </a:lstStyle>
          <a:p>
            <a:fld id="{3033778D-7C61-46C6-87F4-C52FC30830F2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689225" y="504825"/>
            <a:ext cx="4491038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81" tIns="45390" rIns="90781" bIns="4539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6950" y="3199489"/>
            <a:ext cx="7895590" cy="3031093"/>
          </a:xfrm>
          <a:prstGeom prst="rect">
            <a:avLst/>
          </a:prstGeom>
        </p:spPr>
        <p:txBody>
          <a:bodyPr vert="horz" lIns="90781" tIns="45390" rIns="90781" bIns="4539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6397805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90428" y="6397805"/>
            <a:ext cx="4276777" cy="336788"/>
          </a:xfrm>
          <a:prstGeom prst="rect">
            <a:avLst/>
          </a:prstGeom>
        </p:spPr>
        <p:txBody>
          <a:bodyPr vert="horz" lIns="90781" tIns="45390" rIns="90781" bIns="45390" rtlCol="0" anchor="b"/>
          <a:lstStyle>
            <a:lvl1pPr algn="r">
              <a:defRPr sz="1200"/>
            </a:lvl1pPr>
          </a:lstStyle>
          <a:p>
            <a:fld id="{7A787202-0347-48E5-8399-AE70C44DF6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5720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6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0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58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43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28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14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99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85" algn="l" defTabSz="9143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7202-0347-48E5-8399-AE70C44DF6E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5181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7202-0347-48E5-8399-AE70C44DF6E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463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777">
              <a:defRPr/>
            </a:pPr>
            <a:fld id="{7A787202-0347-48E5-8399-AE70C44DF6EC}" type="slidenum">
              <a:rPr lang="zh-TW" altLang="en-US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pPr defTabSz="907777">
                <a:defRPr/>
              </a:pPr>
              <a:t>4</a:t>
            </a:fld>
            <a:endParaRPr lang="zh-TW" altLang="en-US">
              <a:solidFill>
                <a:prstClr val="black"/>
              </a:solidFill>
              <a:latin typeface="Calibri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6611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777">
              <a:defRPr/>
            </a:pPr>
            <a:fld id="{7A787202-0347-48E5-8399-AE70C44DF6EC}" type="slidenum">
              <a:rPr lang="zh-TW" altLang="en-US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pPr defTabSz="907777">
                <a:defRPr/>
              </a:pPr>
              <a:t>5</a:t>
            </a:fld>
            <a:endParaRPr lang="zh-TW" altLang="en-US">
              <a:solidFill>
                <a:prstClr val="black"/>
              </a:solidFill>
              <a:latin typeface="Calibri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31412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7202-0347-48E5-8399-AE70C44DF6E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5882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7202-0347-48E5-8399-AE70C44DF6EC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4538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689225" y="504825"/>
            <a:ext cx="4491038" cy="25273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7202-0347-48E5-8399-AE70C44DF6EC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139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040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4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742" y="1709739"/>
            <a:ext cx="10514231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742" y="4589464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64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36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679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09" indent="0">
              <a:buNone/>
              <a:defRPr sz="1800" b="1"/>
            </a:lvl3pPr>
            <a:lvl4pPr marL="1371463" indent="0">
              <a:buNone/>
              <a:defRPr sz="1600" b="1"/>
            </a:lvl4pPr>
            <a:lvl5pPr marL="1828617" indent="0">
              <a:buNone/>
              <a:defRPr sz="1600" b="1"/>
            </a:lvl5pPr>
            <a:lvl6pPr marL="2285771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4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679" y="2505075"/>
            <a:ext cx="5157116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09" indent="0">
              <a:buNone/>
              <a:defRPr sz="1800" b="1"/>
            </a:lvl3pPr>
            <a:lvl4pPr marL="1371463" indent="0">
              <a:buNone/>
              <a:defRPr sz="1600" b="1"/>
            </a:lvl4pPr>
            <a:lvl5pPr marL="1828617" indent="0">
              <a:buNone/>
              <a:defRPr sz="1600" b="1"/>
            </a:lvl5pPr>
            <a:lvl6pPr marL="2285771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4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766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598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020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4" indent="0">
              <a:buNone/>
              <a:defRPr sz="1400"/>
            </a:lvl2pPr>
            <a:lvl3pPr marL="914309" indent="0">
              <a:buNone/>
              <a:defRPr sz="1200"/>
            </a:lvl3pPr>
            <a:lvl4pPr marL="1371463" indent="0">
              <a:buNone/>
              <a:defRPr sz="1000"/>
            </a:lvl4pPr>
            <a:lvl5pPr marL="1828617" indent="0">
              <a:buNone/>
              <a:defRPr sz="1000"/>
            </a:lvl5pPr>
            <a:lvl6pPr marL="2285771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4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837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09" indent="0">
              <a:buNone/>
              <a:defRPr sz="2400"/>
            </a:lvl3pPr>
            <a:lvl4pPr marL="1371463" indent="0">
              <a:buNone/>
              <a:defRPr sz="2000"/>
            </a:lvl4pPr>
            <a:lvl5pPr marL="1828617" indent="0">
              <a:buNone/>
              <a:defRPr sz="2000"/>
            </a:lvl5pPr>
            <a:lvl6pPr marL="2285771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4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4" indent="0">
              <a:buNone/>
              <a:defRPr sz="1400"/>
            </a:lvl2pPr>
            <a:lvl3pPr marL="914309" indent="0">
              <a:buNone/>
              <a:defRPr sz="1200"/>
            </a:lvl3pPr>
            <a:lvl4pPr marL="1371463" indent="0">
              <a:buNone/>
              <a:defRPr sz="1000"/>
            </a:lvl4pPr>
            <a:lvl5pPr marL="1828617" indent="0">
              <a:buNone/>
              <a:defRPr sz="1000"/>
            </a:lvl5pPr>
            <a:lvl6pPr marL="2285771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4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263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202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3764" y="365125"/>
            <a:ext cx="2628558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091" y="365125"/>
            <a:ext cx="7733293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853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091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68030-42B2-49F3-835D-334489B2D000}" type="datetimeFigureOut">
              <a:rPr lang="zh-TW" altLang="en-US" smtClean="0"/>
              <a:t>2025/4/9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075" y="6356351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9479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24169-50CD-4D9F-B718-CDAC9E1E5C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09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emf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gif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12.png"/><Relationship Id="rId7" Type="http://schemas.openxmlformats.org/officeDocument/2006/relationships/image" Target="../media/image2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emf"/><Relationship Id="rId5" Type="http://schemas.openxmlformats.org/officeDocument/2006/relationships/hyperlink" Target="&#24433;&#29255;/&#23439;&#27888;&#23459;&#20659;&#24433;&#29255;.mp4" TargetMode="External"/><Relationship Id="rId10" Type="http://schemas.openxmlformats.org/officeDocument/2006/relationships/image" Target="../media/image30.png"/><Relationship Id="rId4" Type="http://schemas.openxmlformats.org/officeDocument/2006/relationships/image" Target="../media/image25.jpe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2.png"/><Relationship Id="rId7" Type="http://schemas.openxmlformats.org/officeDocument/2006/relationships/image" Target="../media/image3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0.png"/><Relationship Id="rId9" Type="http://schemas.openxmlformats.org/officeDocument/2006/relationships/image" Target="../media/image3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30.png"/><Relationship Id="rId4" Type="http://schemas.openxmlformats.org/officeDocument/2006/relationships/image" Target="../media/image41.jpe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圖片 2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10265853" y="-131508"/>
            <a:ext cx="3645845" cy="5266230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5492458" y="-248904"/>
            <a:ext cx="2492293" cy="2492293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-233288" y="1182029"/>
            <a:ext cx="2492293" cy="2492293"/>
          </a:xfrm>
          <a:prstGeom prst="rect">
            <a:avLst/>
          </a:prstGeom>
        </p:spPr>
      </p:pic>
      <p:sp>
        <p:nvSpPr>
          <p:cNvPr id="533" name="任意多边形: 形状 33"/>
          <p:cNvSpPr/>
          <p:nvPr/>
        </p:nvSpPr>
        <p:spPr>
          <a:xfrm>
            <a:off x="0" y="4560044"/>
            <a:ext cx="12190414" cy="2297957"/>
          </a:xfrm>
          <a:custGeom>
            <a:avLst/>
            <a:gdLst>
              <a:gd name="connsiteX0" fmla="*/ 5980519 w 11961038"/>
              <a:gd name="connsiteY0" fmla="*/ 0 h 3564232"/>
              <a:gd name="connsiteX1" fmla="*/ 11915489 w 11961038"/>
              <a:gd name="connsiteY1" fmla="*/ 3476699 h 3564232"/>
              <a:gd name="connsiteX2" fmla="*/ 11961038 w 11961038"/>
              <a:gd name="connsiteY2" fmla="*/ 3564232 h 3564232"/>
              <a:gd name="connsiteX3" fmla="*/ 0 w 11961038"/>
              <a:gd name="connsiteY3" fmla="*/ 3564232 h 3564232"/>
              <a:gd name="connsiteX4" fmla="*/ 45549 w 11961038"/>
              <a:gd name="connsiteY4" fmla="*/ 3476699 h 3564232"/>
              <a:gd name="connsiteX5" fmla="*/ 5980519 w 11961038"/>
              <a:gd name="connsiteY5" fmla="*/ 0 h 35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61038" h="3564232">
                <a:moveTo>
                  <a:pt x="5980519" y="0"/>
                </a:moveTo>
                <a:cubicBezTo>
                  <a:pt x="8543318" y="0"/>
                  <a:pt x="10772515" y="1405821"/>
                  <a:pt x="11915489" y="3476699"/>
                </a:cubicBezTo>
                <a:lnTo>
                  <a:pt x="11961038" y="3564232"/>
                </a:lnTo>
                <a:lnTo>
                  <a:pt x="0" y="3564232"/>
                </a:lnTo>
                <a:lnTo>
                  <a:pt x="45549" y="3476699"/>
                </a:lnTo>
                <a:cubicBezTo>
                  <a:pt x="1188523" y="1405821"/>
                  <a:pt x="3417720" y="0"/>
                  <a:pt x="59805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 sz="6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4" name="任意多边形: 形状 29"/>
          <p:cNvSpPr/>
          <p:nvPr/>
        </p:nvSpPr>
        <p:spPr>
          <a:xfrm>
            <a:off x="5847082" y="4561975"/>
            <a:ext cx="4682744" cy="2296032"/>
          </a:xfrm>
          <a:custGeom>
            <a:avLst/>
            <a:gdLst>
              <a:gd name="connsiteX0" fmla="*/ 403491 w 4594633"/>
              <a:gd name="connsiteY0" fmla="*/ 0 h 3561248"/>
              <a:gd name="connsiteX1" fmla="*/ 472257 w 4594633"/>
              <a:gd name="connsiteY1" fmla="*/ 1196 h 3561248"/>
              <a:gd name="connsiteX2" fmla="*/ 3354939 w 4594633"/>
              <a:gd name="connsiteY2" fmla="*/ 757552 h 3561248"/>
              <a:gd name="connsiteX3" fmla="*/ 3419308 w 4594633"/>
              <a:gd name="connsiteY3" fmla="*/ 793789 h 3561248"/>
              <a:gd name="connsiteX4" fmla="*/ 3405029 w 4594633"/>
              <a:gd name="connsiteY4" fmla="*/ 817187 h 3561248"/>
              <a:gd name="connsiteX5" fmla="*/ 3190875 w 4594633"/>
              <a:gd name="connsiteY5" fmla="*/ 1075223 h 3561248"/>
              <a:gd name="connsiteX6" fmla="*/ 4324350 w 4594633"/>
              <a:gd name="connsiteY6" fmla="*/ 1732448 h 3561248"/>
              <a:gd name="connsiteX7" fmla="*/ 4591050 w 4594633"/>
              <a:gd name="connsiteY7" fmla="*/ 2342048 h 3561248"/>
              <a:gd name="connsiteX8" fmla="*/ 4210050 w 4594633"/>
              <a:gd name="connsiteY8" fmla="*/ 2846873 h 3561248"/>
              <a:gd name="connsiteX9" fmla="*/ 3790950 w 4594633"/>
              <a:gd name="connsiteY9" fmla="*/ 2856398 h 3561248"/>
              <a:gd name="connsiteX10" fmla="*/ 3766282 w 4594633"/>
              <a:gd name="connsiteY10" fmla="*/ 3560562 h 3561248"/>
              <a:gd name="connsiteX11" fmla="*/ 3766285 w 4594633"/>
              <a:gd name="connsiteY11" fmla="*/ 3561248 h 3561248"/>
              <a:gd name="connsiteX12" fmla="*/ 3673978 w 4594633"/>
              <a:gd name="connsiteY12" fmla="*/ 3561248 h 3561248"/>
              <a:gd name="connsiteX13" fmla="*/ 3667125 w 4594633"/>
              <a:gd name="connsiteY13" fmla="*/ 3542198 h 3561248"/>
              <a:gd name="connsiteX14" fmla="*/ 3552825 w 4594633"/>
              <a:gd name="connsiteY14" fmla="*/ 3113573 h 3561248"/>
              <a:gd name="connsiteX15" fmla="*/ 3390900 w 4594633"/>
              <a:gd name="connsiteY15" fmla="*/ 2694473 h 3561248"/>
              <a:gd name="connsiteX16" fmla="*/ 3619500 w 4594633"/>
              <a:gd name="connsiteY16" fmla="*/ 2408723 h 3561248"/>
              <a:gd name="connsiteX17" fmla="*/ 3028950 w 4594633"/>
              <a:gd name="connsiteY17" fmla="*/ 1970573 h 3561248"/>
              <a:gd name="connsiteX18" fmla="*/ 2714625 w 4594633"/>
              <a:gd name="connsiteY18" fmla="*/ 2732573 h 3561248"/>
              <a:gd name="connsiteX19" fmla="*/ 2447925 w 4594633"/>
              <a:gd name="connsiteY19" fmla="*/ 2961173 h 3561248"/>
              <a:gd name="connsiteX20" fmla="*/ 2343150 w 4594633"/>
              <a:gd name="connsiteY20" fmla="*/ 2818298 h 3561248"/>
              <a:gd name="connsiteX21" fmla="*/ 1876425 w 4594633"/>
              <a:gd name="connsiteY21" fmla="*/ 2208698 h 3561248"/>
              <a:gd name="connsiteX22" fmla="*/ 1419225 w 4594633"/>
              <a:gd name="connsiteY22" fmla="*/ 1894373 h 3561248"/>
              <a:gd name="connsiteX23" fmla="*/ 1781175 w 4594633"/>
              <a:gd name="connsiteY23" fmla="*/ 1408598 h 3561248"/>
              <a:gd name="connsiteX24" fmla="*/ 2095500 w 4594633"/>
              <a:gd name="connsiteY24" fmla="*/ 1075223 h 3561248"/>
              <a:gd name="connsiteX25" fmla="*/ 1362075 w 4594633"/>
              <a:gd name="connsiteY25" fmla="*/ 665648 h 3561248"/>
              <a:gd name="connsiteX26" fmla="*/ 571500 w 4594633"/>
              <a:gd name="connsiteY26" fmla="*/ 1056173 h 3561248"/>
              <a:gd name="connsiteX27" fmla="*/ 0 w 4594633"/>
              <a:gd name="connsiteY27" fmla="*/ 389423 h 3561248"/>
              <a:gd name="connsiteX28" fmla="*/ 374377 w 4594633"/>
              <a:gd name="connsiteY28" fmla="*/ 15046 h 3561248"/>
              <a:gd name="connsiteX29" fmla="*/ 403491 w 4594633"/>
              <a:gd name="connsiteY29" fmla="*/ 0 h 3561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594633" h="3561248">
                <a:moveTo>
                  <a:pt x="403491" y="0"/>
                </a:moveTo>
                <a:lnTo>
                  <a:pt x="472257" y="1196"/>
                </a:lnTo>
                <a:cubicBezTo>
                  <a:pt x="1509250" y="37325"/>
                  <a:pt x="2487039" y="306339"/>
                  <a:pt x="3354939" y="757552"/>
                </a:cubicBezTo>
                <a:lnTo>
                  <a:pt x="3419308" y="793789"/>
                </a:lnTo>
                <a:lnTo>
                  <a:pt x="3405029" y="817187"/>
                </a:lnTo>
                <a:cubicBezTo>
                  <a:pt x="3328392" y="909671"/>
                  <a:pt x="3079552" y="950803"/>
                  <a:pt x="3190875" y="1075223"/>
                </a:cubicBezTo>
                <a:cubicBezTo>
                  <a:pt x="3352800" y="1256198"/>
                  <a:pt x="4090988" y="1521311"/>
                  <a:pt x="4324350" y="1732448"/>
                </a:cubicBezTo>
                <a:cubicBezTo>
                  <a:pt x="4557713" y="1943586"/>
                  <a:pt x="4610100" y="2156310"/>
                  <a:pt x="4591050" y="2342048"/>
                </a:cubicBezTo>
                <a:cubicBezTo>
                  <a:pt x="4572000" y="2527786"/>
                  <a:pt x="4343400" y="2761148"/>
                  <a:pt x="4210050" y="2846873"/>
                </a:cubicBezTo>
                <a:cubicBezTo>
                  <a:pt x="4076700" y="2932598"/>
                  <a:pt x="3865563" y="2719873"/>
                  <a:pt x="3790950" y="2856398"/>
                </a:cubicBezTo>
                <a:cubicBezTo>
                  <a:pt x="3730328" y="2967325"/>
                  <a:pt x="3762976" y="3357019"/>
                  <a:pt x="3766282" y="3560562"/>
                </a:cubicBezTo>
                <a:lnTo>
                  <a:pt x="3766285" y="3561248"/>
                </a:lnTo>
                <a:lnTo>
                  <a:pt x="3673978" y="3561248"/>
                </a:lnTo>
                <a:lnTo>
                  <a:pt x="3667125" y="3542198"/>
                </a:lnTo>
                <a:cubicBezTo>
                  <a:pt x="3632200" y="3450123"/>
                  <a:pt x="3598863" y="3254861"/>
                  <a:pt x="3552825" y="3113573"/>
                </a:cubicBezTo>
                <a:cubicBezTo>
                  <a:pt x="3506788" y="2972286"/>
                  <a:pt x="3379788" y="2811948"/>
                  <a:pt x="3390900" y="2694473"/>
                </a:cubicBezTo>
                <a:cubicBezTo>
                  <a:pt x="3402012" y="2576998"/>
                  <a:pt x="3679825" y="2529373"/>
                  <a:pt x="3619500" y="2408723"/>
                </a:cubicBezTo>
                <a:cubicBezTo>
                  <a:pt x="3559175" y="2288073"/>
                  <a:pt x="3179763" y="1916598"/>
                  <a:pt x="3028950" y="1970573"/>
                </a:cubicBezTo>
                <a:cubicBezTo>
                  <a:pt x="2878138" y="2024548"/>
                  <a:pt x="2811463" y="2567473"/>
                  <a:pt x="2714625" y="2732573"/>
                </a:cubicBezTo>
                <a:cubicBezTo>
                  <a:pt x="2617788" y="2897673"/>
                  <a:pt x="2509837" y="2946886"/>
                  <a:pt x="2447925" y="2961173"/>
                </a:cubicBezTo>
                <a:cubicBezTo>
                  <a:pt x="2386013" y="2975460"/>
                  <a:pt x="2438400" y="2943711"/>
                  <a:pt x="2343150" y="2818298"/>
                </a:cubicBezTo>
                <a:cubicBezTo>
                  <a:pt x="2247900" y="2692886"/>
                  <a:pt x="2030412" y="2362685"/>
                  <a:pt x="1876425" y="2208698"/>
                </a:cubicBezTo>
                <a:cubicBezTo>
                  <a:pt x="1722438" y="2054711"/>
                  <a:pt x="1435100" y="2027723"/>
                  <a:pt x="1419225" y="1894373"/>
                </a:cubicBezTo>
                <a:cubicBezTo>
                  <a:pt x="1403350" y="1761023"/>
                  <a:pt x="1668463" y="1545123"/>
                  <a:pt x="1781175" y="1408598"/>
                </a:cubicBezTo>
                <a:cubicBezTo>
                  <a:pt x="1893888" y="1272073"/>
                  <a:pt x="2165350" y="1199048"/>
                  <a:pt x="2095500" y="1075223"/>
                </a:cubicBezTo>
                <a:cubicBezTo>
                  <a:pt x="2025650" y="951398"/>
                  <a:pt x="1616075" y="668823"/>
                  <a:pt x="1362075" y="665648"/>
                </a:cubicBezTo>
                <a:cubicBezTo>
                  <a:pt x="1108075" y="662473"/>
                  <a:pt x="798512" y="1102210"/>
                  <a:pt x="571500" y="1056173"/>
                </a:cubicBezTo>
                <a:cubicBezTo>
                  <a:pt x="344488" y="1010136"/>
                  <a:pt x="0" y="579923"/>
                  <a:pt x="0" y="389423"/>
                </a:cubicBezTo>
                <a:cubicBezTo>
                  <a:pt x="0" y="246548"/>
                  <a:pt x="177701" y="122425"/>
                  <a:pt x="374377" y="15046"/>
                </a:cubicBezTo>
                <a:lnTo>
                  <a:pt x="403491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535" name="任意多边形: 形状 28"/>
          <p:cNvSpPr/>
          <p:nvPr/>
        </p:nvSpPr>
        <p:spPr>
          <a:xfrm>
            <a:off x="-401" y="4653491"/>
            <a:ext cx="5184450" cy="2204511"/>
          </a:xfrm>
          <a:custGeom>
            <a:avLst/>
            <a:gdLst>
              <a:gd name="connsiteX0" fmla="*/ 4569363 w 5086898"/>
              <a:gd name="connsiteY0" fmla="*/ 0 h 3419304"/>
              <a:gd name="connsiteX1" fmla="*/ 4575520 w 5086898"/>
              <a:gd name="connsiteY1" fmla="*/ 12296 h 3419304"/>
              <a:gd name="connsiteX2" fmla="*/ 4542564 w 5086898"/>
              <a:gd name="connsiteY2" fmla="*/ 139321 h 3419304"/>
              <a:gd name="connsiteX3" fmla="*/ 3818664 w 5086898"/>
              <a:gd name="connsiteY3" fmla="*/ 606046 h 3419304"/>
              <a:gd name="connsiteX4" fmla="*/ 4685439 w 5086898"/>
              <a:gd name="connsiteY4" fmla="*/ 491746 h 3419304"/>
              <a:gd name="connsiteX5" fmla="*/ 5085489 w 5086898"/>
              <a:gd name="connsiteY5" fmla="*/ 910846 h 3419304"/>
              <a:gd name="connsiteX6" fmla="*/ 4561614 w 5086898"/>
              <a:gd name="connsiteY6" fmla="*/ 1368046 h 3419304"/>
              <a:gd name="connsiteX7" fmla="*/ 4418739 w 5086898"/>
              <a:gd name="connsiteY7" fmla="*/ 1777621 h 3419304"/>
              <a:gd name="connsiteX8" fmla="*/ 4923564 w 5086898"/>
              <a:gd name="connsiteY8" fmla="*/ 2139571 h 3419304"/>
              <a:gd name="connsiteX9" fmla="*/ 4694964 w 5086898"/>
              <a:gd name="connsiteY9" fmla="*/ 2558671 h 3419304"/>
              <a:gd name="connsiteX10" fmla="*/ 3523389 w 5086898"/>
              <a:gd name="connsiteY10" fmla="*/ 2453896 h 3419304"/>
              <a:gd name="connsiteX11" fmla="*/ 3199539 w 5086898"/>
              <a:gd name="connsiteY11" fmla="*/ 3168271 h 3419304"/>
              <a:gd name="connsiteX12" fmla="*/ 2937899 w 5086898"/>
              <a:gd name="connsiteY12" fmla="*/ 3406247 h 3419304"/>
              <a:gd name="connsiteX13" fmla="*/ 2917212 w 5086898"/>
              <a:gd name="connsiteY13" fmla="*/ 3419304 h 3419304"/>
              <a:gd name="connsiteX14" fmla="*/ 0 w 5086898"/>
              <a:gd name="connsiteY14" fmla="*/ 3419304 h 3419304"/>
              <a:gd name="connsiteX15" fmla="*/ 8228 w 5086898"/>
              <a:gd name="connsiteY15" fmla="*/ 3403241 h 3419304"/>
              <a:gd name="connsiteX16" fmla="*/ 4562078 w 5086898"/>
              <a:gd name="connsiteY16" fmla="*/ 1407 h 3419304"/>
              <a:gd name="connsiteX17" fmla="*/ 4569363 w 5086898"/>
              <a:gd name="connsiteY17" fmla="*/ 0 h 3419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86898" h="3419304">
                <a:moveTo>
                  <a:pt x="4569363" y="0"/>
                </a:moveTo>
                <a:lnTo>
                  <a:pt x="4575520" y="12296"/>
                </a:lnTo>
                <a:cubicBezTo>
                  <a:pt x="4586022" y="50843"/>
                  <a:pt x="4574116" y="95863"/>
                  <a:pt x="4542564" y="139321"/>
                </a:cubicBezTo>
                <a:cubicBezTo>
                  <a:pt x="4458426" y="255209"/>
                  <a:pt x="3794852" y="547309"/>
                  <a:pt x="3818664" y="606046"/>
                </a:cubicBezTo>
                <a:cubicBezTo>
                  <a:pt x="3842476" y="664783"/>
                  <a:pt x="4474302" y="440946"/>
                  <a:pt x="4685439" y="491746"/>
                </a:cubicBezTo>
                <a:cubicBezTo>
                  <a:pt x="4896576" y="542546"/>
                  <a:pt x="5106127" y="764796"/>
                  <a:pt x="5085489" y="910846"/>
                </a:cubicBezTo>
                <a:cubicBezTo>
                  <a:pt x="5064852" y="1056896"/>
                  <a:pt x="4672739" y="1223584"/>
                  <a:pt x="4561614" y="1368046"/>
                </a:cubicBezTo>
                <a:cubicBezTo>
                  <a:pt x="4450489" y="1512509"/>
                  <a:pt x="4358414" y="1649034"/>
                  <a:pt x="4418739" y="1777621"/>
                </a:cubicBezTo>
                <a:cubicBezTo>
                  <a:pt x="4479064" y="1906209"/>
                  <a:pt x="4877526" y="2009396"/>
                  <a:pt x="4923564" y="2139571"/>
                </a:cubicBezTo>
                <a:cubicBezTo>
                  <a:pt x="4969602" y="2269746"/>
                  <a:pt x="4928327" y="2506284"/>
                  <a:pt x="4694964" y="2558671"/>
                </a:cubicBezTo>
                <a:cubicBezTo>
                  <a:pt x="4461601" y="2611059"/>
                  <a:pt x="3772626" y="2352296"/>
                  <a:pt x="3523389" y="2453896"/>
                </a:cubicBezTo>
                <a:cubicBezTo>
                  <a:pt x="3274152" y="2555496"/>
                  <a:pt x="3312251" y="2999996"/>
                  <a:pt x="3199539" y="3168271"/>
                </a:cubicBezTo>
                <a:cubicBezTo>
                  <a:pt x="3115004" y="3294477"/>
                  <a:pt x="3027791" y="3351032"/>
                  <a:pt x="2937899" y="3406247"/>
                </a:cubicBezTo>
                <a:lnTo>
                  <a:pt x="2917212" y="3419304"/>
                </a:lnTo>
                <a:lnTo>
                  <a:pt x="0" y="3419304"/>
                </a:lnTo>
                <a:lnTo>
                  <a:pt x="8228" y="3403241"/>
                </a:lnTo>
                <a:cubicBezTo>
                  <a:pt x="941054" y="1686064"/>
                  <a:pt x="2594170" y="416954"/>
                  <a:pt x="4562078" y="1407"/>
                </a:cubicBezTo>
                <a:lnTo>
                  <a:pt x="4569363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536" name="任意多边形: 形状 27"/>
          <p:cNvSpPr/>
          <p:nvPr/>
        </p:nvSpPr>
        <p:spPr>
          <a:xfrm>
            <a:off x="4437272" y="6188590"/>
            <a:ext cx="3871342" cy="669413"/>
          </a:xfrm>
          <a:custGeom>
            <a:avLst/>
            <a:gdLst>
              <a:gd name="connsiteX0" fmla="*/ 1421552 w 3798498"/>
              <a:gd name="connsiteY0" fmla="*/ 57 h 1038282"/>
              <a:gd name="connsiteX1" fmla="*/ 2193077 w 3798498"/>
              <a:gd name="connsiteY1" fmla="*/ 762057 h 1038282"/>
              <a:gd name="connsiteX2" fmla="*/ 2993177 w 3798498"/>
              <a:gd name="connsiteY2" fmla="*/ 685857 h 1038282"/>
              <a:gd name="connsiteX3" fmla="*/ 3755177 w 3798498"/>
              <a:gd name="connsiteY3" fmla="*/ 904932 h 1038282"/>
              <a:gd name="connsiteX4" fmla="*/ 3774227 w 3798498"/>
              <a:gd name="connsiteY4" fmla="*/ 1021018 h 1038282"/>
              <a:gd name="connsiteX5" fmla="*/ 3764105 w 3798498"/>
              <a:gd name="connsiteY5" fmla="*/ 1038282 h 1038282"/>
              <a:gd name="connsiteX6" fmla="*/ 0 w 3798498"/>
              <a:gd name="connsiteY6" fmla="*/ 1038282 h 1038282"/>
              <a:gd name="connsiteX7" fmla="*/ 86861 w 3798498"/>
              <a:gd name="connsiteY7" fmla="*/ 981429 h 1038282"/>
              <a:gd name="connsiteX8" fmla="*/ 459527 w 3798498"/>
              <a:gd name="connsiteY8" fmla="*/ 723957 h 1038282"/>
              <a:gd name="connsiteX9" fmla="*/ 1421552 w 3798498"/>
              <a:gd name="connsiteY9" fmla="*/ 57 h 1038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98498" h="1038282">
                <a:moveTo>
                  <a:pt x="1421552" y="57"/>
                </a:moveTo>
                <a:cubicBezTo>
                  <a:pt x="1710477" y="6407"/>
                  <a:pt x="1931140" y="647757"/>
                  <a:pt x="2193077" y="762057"/>
                </a:cubicBezTo>
                <a:cubicBezTo>
                  <a:pt x="2455015" y="876357"/>
                  <a:pt x="2732827" y="662045"/>
                  <a:pt x="2993177" y="685857"/>
                </a:cubicBezTo>
                <a:cubicBezTo>
                  <a:pt x="3253527" y="709669"/>
                  <a:pt x="3623415" y="830320"/>
                  <a:pt x="3755177" y="904932"/>
                </a:cubicBezTo>
                <a:cubicBezTo>
                  <a:pt x="3821058" y="942238"/>
                  <a:pt x="3798436" y="981926"/>
                  <a:pt x="3774227" y="1021018"/>
                </a:cubicBezTo>
                <a:lnTo>
                  <a:pt x="3764105" y="1038282"/>
                </a:lnTo>
                <a:lnTo>
                  <a:pt x="0" y="1038282"/>
                </a:lnTo>
                <a:lnTo>
                  <a:pt x="86861" y="981429"/>
                </a:lnTo>
                <a:cubicBezTo>
                  <a:pt x="199971" y="906321"/>
                  <a:pt x="321415" y="823176"/>
                  <a:pt x="459527" y="723957"/>
                </a:cubicBezTo>
                <a:cubicBezTo>
                  <a:pt x="735752" y="525519"/>
                  <a:pt x="1132627" y="-6293"/>
                  <a:pt x="1421552" y="57"/>
                </a:cubicBez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429780" y="6291078"/>
            <a:ext cx="4577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President Chain Store Corp.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21" y="0"/>
            <a:ext cx="3466901" cy="346690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0354" y="-308512"/>
            <a:ext cx="3499215" cy="297433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234">
            <a:off x="2693658" y="643866"/>
            <a:ext cx="7904158" cy="4394712"/>
          </a:xfrm>
          <a:prstGeom prst="rect">
            <a:avLst/>
          </a:prstGeom>
        </p:spPr>
      </p:pic>
      <p:sp>
        <p:nvSpPr>
          <p:cNvPr id="17" name="文本框 1075"/>
          <p:cNvSpPr txBox="1">
            <a:spLocks noChangeArrowheads="1"/>
          </p:cNvSpPr>
          <p:nvPr/>
        </p:nvSpPr>
        <p:spPr bwMode="auto">
          <a:xfrm rot="305887">
            <a:off x="3795641" y="1175048"/>
            <a:ext cx="7457869" cy="92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TW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嶺東科大            </a:t>
            </a:r>
            <a:endParaRPr lang="zh-CN" altLang="en-US" sz="54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7778743" y="3094879"/>
            <a:ext cx="2783559" cy="2783559"/>
          </a:xfrm>
          <a:prstGeom prst="rect">
            <a:avLst/>
          </a:prstGeom>
        </p:spPr>
      </p:pic>
      <p:sp>
        <p:nvSpPr>
          <p:cNvPr id="18" name="文本框 1076"/>
          <p:cNvSpPr txBox="1">
            <a:spLocks noChangeArrowheads="1"/>
          </p:cNvSpPr>
          <p:nvPr/>
        </p:nvSpPr>
        <p:spPr bwMode="auto">
          <a:xfrm>
            <a:off x="8065180" y="3973388"/>
            <a:ext cx="2464646" cy="1077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人力資源部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/>
            <a:r>
              <a:rPr lang="zh-TW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林志勇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05" b="95048" l="5000" r="90000">
                        <a14:foregroundMark x1="41538" y1="60952" x2="53846" y2="8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84184">
            <a:off x="10227135" y="28455"/>
            <a:ext cx="1287536" cy="2599831"/>
          </a:xfrm>
          <a:prstGeom prst="rect">
            <a:avLst/>
          </a:prstGeom>
        </p:spPr>
      </p:pic>
      <p:sp>
        <p:nvSpPr>
          <p:cNvPr id="19" name="文本框 1075"/>
          <p:cNvSpPr txBox="1">
            <a:spLocks noChangeArrowheads="1"/>
          </p:cNvSpPr>
          <p:nvPr/>
        </p:nvSpPr>
        <p:spPr bwMode="auto">
          <a:xfrm rot="310286">
            <a:off x="4412339" y="2446451"/>
            <a:ext cx="5033871" cy="92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5400" b="1" dirty="0">
                <a:solidFill>
                  <a:srgbClr val="3E95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統一超商</a:t>
            </a:r>
            <a:endParaRPr lang="en-US" altLang="zh-TW" sz="5400" b="1" dirty="0">
              <a:solidFill>
                <a:srgbClr val="3E95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1075"/>
          <p:cNvSpPr txBox="1">
            <a:spLocks noChangeArrowheads="1"/>
          </p:cNvSpPr>
          <p:nvPr/>
        </p:nvSpPr>
        <p:spPr bwMode="auto">
          <a:xfrm rot="274459">
            <a:off x="3898791" y="2210797"/>
            <a:ext cx="618624" cy="92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TW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en-US" altLang="zh-TW" sz="6600" b="1" dirty="0">
              <a:solidFill>
                <a:srgbClr val="3E95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50"/>
          <a:stretch/>
        </p:blipFill>
        <p:spPr>
          <a:xfrm rot="278639">
            <a:off x="8063563" y="2242563"/>
            <a:ext cx="1997206" cy="1349885"/>
          </a:xfrm>
          <a:prstGeom prst="rect">
            <a:avLst/>
          </a:prstGeom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7" y="3645024"/>
            <a:ext cx="3705817" cy="320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41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橢圓 23"/>
          <p:cNvSpPr/>
          <p:nvPr/>
        </p:nvSpPr>
        <p:spPr>
          <a:xfrm>
            <a:off x="9047534" y="1833390"/>
            <a:ext cx="2088232" cy="1948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橢圓 21"/>
          <p:cNvSpPr/>
          <p:nvPr/>
        </p:nvSpPr>
        <p:spPr>
          <a:xfrm>
            <a:off x="6359783" y="1860597"/>
            <a:ext cx="2088232" cy="1948167"/>
          </a:xfrm>
          <a:prstGeom prst="ellipse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橢圓 17"/>
          <p:cNvSpPr/>
          <p:nvPr/>
        </p:nvSpPr>
        <p:spPr>
          <a:xfrm>
            <a:off x="3790950" y="1854878"/>
            <a:ext cx="2088232" cy="1948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1009014" y="1844824"/>
            <a:ext cx="2088232" cy="1948167"/>
          </a:xfrm>
          <a:prstGeom prst="ellipse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本框 83"/>
          <p:cNvSpPr txBox="1">
            <a:spLocks noChangeArrowheads="1"/>
          </p:cNvSpPr>
          <p:nvPr/>
        </p:nvSpPr>
        <p:spPr bwMode="auto">
          <a:xfrm>
            <a:off x="727259" y="3913908"/>
            <a:ext cx="2559521" cy="46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TW" altLang="en-US" sz="24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統一超商</a:t>
            </a:r>
            <a:r>
              <a:rPr lang="zh-TW" altLang="en-US" sz="2400" b="1" dirty="0">
                <a:latin typeface="+mj-lt"/>
                <a:ea typeface="Microsoft YaHei" panose="020B0503020204020204" pitchFamily="34" charset="-122"/>
                <a:cs typeface="Arial" panose="020B0604020202020204" pitchFamily="34" charset="0"/>
              </a:rPr>
              <a:t>簡介</a:t>
            </a:r>
            <a:endParaRPr lang="en-US" altLang="zh-TW" sz="2400" b="1" dirty="0">
              <a:latin typeface="+mj-lt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83"/>
          <p:cNvSpPr txBox="1">
            <a:spLocks noChangeArrowheads="1"/>
          </p:cNvSpPr>
          <p:nvPr/>
        </p:nvSpPr>
        <p:spPr bwMode="auto">
          <a:xfrm>
            <a:off x="3618976" y="3933056"/>
            <a:ext cx="2404222" cy="46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TW" altLang="en-US" sz="2400" b="1" dirty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創新經營模式 </a:t>
            </a:r>
            <a:endParaRPr lang="en-US" altLang="zh-TW" sz="1400" b="1" dirty="0">
              <a:solidFill>
                <a:srgbClr val="00206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文本框 83"/>
          <p:cNvSpPr txBox="1">
            <a:spLocks noChangeArrowheads="1"/>
          </p:cNvSpPr>
          <p:nvPr/>
        </p:nvSpPr>
        <p:spPr bwMode="auto">
          <a:xfrm>
            <a:off x="6650380" y="3943771"/>
            <a:ext cx="1691300" cy="46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TW" altLang="en-US" sz="24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實習方式</a:t>
            </a:r>
            <a:endParaRPr lang="en-US" altLang="zh-TW" sz="2400" b="1" dirty="0">
              <a:solidFill>
                <a:srgbClr val="00206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5" name="文本框 83"/>
          <p:cNvSpPr txBox="1">
            <a:spLocks noChangeArrowheads="1"/>
          </p:cNvSpPr>
          <p:nvPr/>
        </p:nvSpPr>
        <p:spPr bwMode="auto">
          <a:xfrm>
            <a:off x="9602972" y="4005074"/>
            <a:ext cx="2404222" cy="46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TW" sz="2400" b="1" dirty="0">
                <a:latin typeface="微软雅黑" pitchFamily="34" charset="-122"/>
                <a:ea typeface="微软雅黑" pitchFamily="34" charset="-122"/>
              </a:rPr>
              <a:t>Q</a:t>
            </a:r>
            <a:r>
              <a:rPr lang="en-US" altLang="zh-TW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2400" b="1" dirty="0">
                <a:ea typeface="Microsoft YaHei" panose="020B0503020204020204" pitchFamily="34" charset="-122"/>
                <a:cs typeface="Arial" panose="020B0604020202020204" pitchFamily="34" charset="0"/>
              </a:rPr>
              <a:t>&amp;</a:t>
            </a:r>
            <a:r>
              <a:rPr lang="en-US" altLang="zh-TW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en-US" altLang="zh-CN" sz="24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429780" y="6291078"/>
            <a:ext cx="4577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President Chain Store Corp.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44" y="2042215"/>
            <a:ext cx="1558237" cy="155823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380" y="2118236"/>
            <a:ext cx="1558800" cy="15588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666" y="2049561"/>
            <a:ext cx="1558800" cy="155880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725" y="2016040"/>
            <a:ext cx="1558800" cy="1558800"/>
          </a:xfrm>
          <a:prstGeom prst="rect">
            <a:avLst/>
          </a:prstGeom>
        </p:spPr>
      </p:pic>
      <p:sp>
        <p:nvSpPr>
          <p:cNvPr id="36" name="任意多边形: 形状 33"/>
          <p:cNvSpPr/>
          <p:nvPr/>
        </p:nvSpPr>
        <p:spPr>
          <a:xfrm>
            <a:off x="152400" y="4712444"/>
            <a:ext cx="12190414" cy="2297957"/>
          </a:xfrm>
          <a:custGeom>
            <a:avLst/>
            <a:gdLst>
              <a:gd name="connsiteX0" fmla="*/ 5980519 w 11961038"/>
              <a:gd name="connsiteY0" fmla="*/ 0 h 3564232"/>
              <a:gd name="connsiteX1" fmla="*/ 11915489 w 11961038"/>
              <a:gd name="connsiteY1" fmla="*/ 3476699 h 3564232"/>
              <a:gd name="connsiteX2" fmla="*/ 11961038 w 11961038"/>
              <a:gd name="connsiteY2" fmla="*/ 3564232 h 3564232"/>
              <a:gd name="connsiteX3" fmla="*/ 0 w 11961038"/>
              <a:gd name="connsiteY3" fmla="*/ 3564232 h 3564232"/>
              <a:gd name="connsiteX4" fmla="*/ 45549 w 11961038"/>
              <a:gd name="connsiteY4" fmla="*/ 3476699 h 3564232"/>
              <a:gd name="connsiteX5" fmla="*/ 5980519 w 11961038"/>
              <a:gd name="connsiteY5" fmla="*/ 0 h 35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61038" h="3564232">
                <a:moveTo>
                  <a:pt x="5980519" y="0"/>
                </a:moveTo>
                <a:cubicBezTo>
                  <a:pt x="8543318" y="0"/>
                  <a:pt x="10772515" y="1405821"/>
                  <a:pt x="11915489" y="3476699"/>
                </a:cubicBezTo>
                <a:lnTo>
                  <a:pt x="11961038" y="3564232"/>
                </a:lnTo>
                <a:lnTo>
                  <a:pt x="0" y="3564232"/>
                </a:lnTo>
                <a:lnTo>
                  <a:pt x="45549" y="3476699"/>
                </a:lnTo>
                <a:cubicBezTo>
                  <a:pt x="1188523" y="1405821"/>
                  <a:pt x="3417720" y="0"/>
                  <a:pt x="59805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 sz="6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任意多边形: 形状 29"/>
          <p:cNvSpPr/>
          <p:nvPr/>
        </p:nvSpPr>
        <p:spPr>
          <a:xfrm>
            <a:off x="5999482" y="4714375"/>
            <a:ext cx="4682744" cy="2296032"/>
          </a:xfrm>
          <a:custGeom>
            <a:avLst/>
            <a:gdLst>
              <a:gd name="connsiteX0" fmla="*/ 403491 w 4594633"/>
              <a:gd name="connsiteY0" fmla="*/ 0 h 3561248"/>
              <a:gd name="connsiteX1" fmla="*/ 472257 w 4594633"/>
              <a:gd name="connsiteY1" fmla="*/ 1196 h 3561248"/>
              <a:gd name="connsiteX2" fmla="*/ 3354939 w 4594633"/>
              <a:gd name="connsiteY2" fmla="*/ 757552 h 3561248"/>
              <a:gd name="connsiteX3" fmla="*/ 3419308 w 4594633"/>
              <a:gd name="connsiteY3" fmla="*/ 793789 h 3561248"/>
              <a:gd name="connsiteX4" fmla="*/ 3405029 w 4594633"/>
              <a:gd name="connsiteY4" fmla="*/ 817187 h 3561248"/>
              <a:gd name="connsiteX5" fmla="*/ 3190875 w 4594633"/>
              <a:gd name="connsiteY5" fmla="*/ 1075223 h 3561248"/>
              <a:gd name="connsiteX6" fmla="*/ 4324350 w 4594633"/>
              <a:gd name="connsiteY6" fmla="*/ 1732448 h 3561248"/>
              <a:gd name="connsiteX7" fmla="*/ 4591050 w 4594633"/>
              <a:gd name="connsiteY7" fmla="*/ 2342048 h 3561248"/>
              <a:gd name="connsiteX8" fmla="*/ 4210050 w 4594633"/>
              <a:gd name="connsiteY8" fmla="*/ 2846873 h 3561248"/>
              <a:gd name="connsiteX9" fmla="*/ 3790950 w 4594633"/>
              <a:gd name="connsiteY9" fmla="*/ 2856398 h 3561248"/>
              <a:gd name="connsiteX10" fmla="*/ 3766282 w 4594633"/>
              <a:gd name="connsiteY10" fmla="*/ 3560562 h 3561248"/>
              <a:gd name="connsiteX11" fmla="*/ 3766285 w 4594633"/>
              <a:gd name="connsiteY11" fmla="*/ 3561248 h 3561248"/>
              <a:gd name="connsiteX12" fmla="*/ 3673978 w 4594633"/>
              <a:gd name="connsiteY12" fmla="*/ 3561248 h 3561248"/>
              <a:gd name="connsiteX13" fmla="*/ 3667125 w 4594633"/>
              <a:gd name="connsiteY13" fmla="*/ 3542198 h 3561248"/>
              <a:gd name="connsiteX14" fmla="*/ 3552825 w 4594633"/>
              <a:gd name="connsiteY14" fmla="*/ 3113573 h 3561248"/>
              <a:gd name="connsiteX15" fmla="*/ 3390900 w 4594633"/>
              <a:gd name="connsiteY15" fmla="*/ 2694473 h 3561248"/>
              <a:gd name="connsiteX16" fmla="*/ 3619500 w 4594633"/>
              <a:gd name="connsiteY16" fmla="*/ 2408723 h 3561248"/>
              <a:gd name="connsiteX17" fmla="*/ 3028950 w 4594633"/>
              <a:gd name="connsiteY17" fmla="*/ 1970573 h 3561248"/>
              <a:gd name="connsiteX18" fmla="*/ 2714625 w 4594633"/>
              <a:gd name="connsiteY18" fmla="*/ 2732573 h 3561248"/>
              <a:gd name="connsiteX19" fmla="*/ 2447925 w 4594633"/>
              <a:gd name="connsiteY19" fmla="*/ 2961173 h 3561248"/>
              <a:gd name="connsiteX20" fmla="*/ 2343150 w 4594633"/>
              <a:gd name="connsiteY20" fmla="*/ 2818298 h 3561248"/>
              <a:gd name="connsiteX21" fmla="*/ 1876425 w 4594633"/>
              <a:gd name="connsiteY21" fmla="*/ 2208698 h 3561248"/>
              <a:gd name="connsiteX22" fmla="*/ 1419225 w 4594633"/>
              <a:gd name="connsiteY22" fmla="*/ 1894373 h 3561248"/>
              <a:gd name="connsiteX23" fmla="*/ 1781175 w 4594633"/>
              <a:gd name="connsiteY23" fmla="*/ 1408598 h 3561248"/>
              <a:gd name="connsiteX24" fmla="*/ 2095500 w 4594633"/>
              <a:gd name="connsiteY24" fmla="*/ 1075223 h 3561248"/>
              <a:gd name="connsiteX25" fmla="*/ 1362075 w 4594633"/>
              <a:gd name="connsiteY25" fmla="*/ 665648 h 3561248"/>
              <a:gd name="connsiteX26" fmla="*/ 571500 w 4594633"/>
              <a:gd name="connsiteY26" fmla="*/ 1056173 h 3561248"/>
              <a:gd name="connsiteX27" fmla="*/ 0 w 4594633"/>
              <a:gd name="connsiteY27" fmla="*/ 389423 h 3561248"/>
              <a:gd name="connsiteX28" fmla="*/ 374377 w 4594633"/>
              <a:gd name="connsiteY28" fmla="*/ 15046 h 3561248"/>
              <a:gd name="connsiteX29" fmla="*/ 403491 w 4594633"/>
              <a:gd name="connsiteY29" fmla="*/ 0 h 3561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594633" h="3561248">
                <a:moveTo>
                  <a:pt x="403491" y="0"/>
                </a:moveTo>
                <a:lnTo>
                  <a:pt x="472257" y="1196"/>
                </a:lnTo>
                <a:cubicBezTo>
                  <a:pt x="1509250" y="37325"/>
                  <a:pt x="2487039" y="306339"/>
                  <a:pt x="3354939" y="757552"/>
                </a:cubicBezTo>
                <a:lnTo>
                  <a:pt x="3419308" y="793789"/>
                </a:lnTo>
                <a:lnTo>
                  <a:pt x="3405029" y="817187"/>
                </a:lnTo>
                <a:cubicBezTo>
                  <a:pt x="3328392" y="909671"/>
                  <a:pt x="3079552" y="950803"/>
                  <a:pt x="3190875" y="1075223"/>
                </a:cubicBezTo>
                <a:cubicBezTo>
                  <a:pt x="3352800" y="1256198"/>
                  <a:pt x="4090988" y="1521311"/>
                  <a:pt x="4324350" y="1732448"/>
                </a:cubicBezTo>
                <a:cubicBezTo>
                  <a:pt x="4557713" y="1943586"/>
                  <a:pt x="4610100" y="2156310"/>
                  <a:pt x="4591050" y="2342048"/>
                </a:cubicBezTo>
                <a:cubicBezTo>
                  <a:pt x="4572000" y="2527786"/>
                  <a:pt x="4343400" y="2761148"/>
                  <a:pt x="4210050" y="2846873"/>
                </a:cubicBezTo>
                <a:cubicBezTo>
                  <a:pt x="4076700" y="2932598"/>
                  <a:pt x="3865563" y="2719873"/>
                  <a:pt x="3790950" y="2856398"/>
                </a:cubicBezTo>
                <a:cubicBezTo>
                  <a:pt x="3730328" y="2967325"/>
                  <a:pt x="3762976" y="3357019"/>
                  <a:pt x="3766282" y="3560562"/>
                </a:cubicBezTo>
                <a:lnTo>
                  <a:pt x="3766285" y="3561248"/>
                </a:lnTo>
                <a:lnTo>
                  <a:pt x="3673978" y="3561248"/>
                </a:lnTo>
                <a:lnTo>
                  <a:pt x="3667125" y="3542198"/>
                </a:lnTo>
                <a:cubicBezTo>
                  <a:pt x="3632200" y="3450123"/>
                  <a:pt x="3598863" y="3254861"/>
                  <a:pt x="3552825" y="3113573"/>
                </a:cubicBezTo>
                <a:cubicBezTo>
                  <a:pt x="3506788" y="2972286"/>
                  <a:pt x="3379788" y="2811948"/>
                  <a:pt x="3390900" y="2694473"/>
                </a:cubicBezTo>
                <a:cubicBezTo>
                  <a:pt x="3402012" y="2576998"/>
                  <a:pt x="3679825" y="2529373"/>
                  <a:pt x="3619500" y="2408723"/>
                </a:cubicBezTo>
                <a:cubicBezTo>
                  <a:pt x="3559175" y="2288073"/>
                  <a:pt x="3179763" y="1916598"/>
                  <a:pt x="3028950" y="1970573"/>
                </a:cubicBezTo>
                <a:cubicBezTo>
                  <a:pt x="2878138" y="2024548"/>
                  <a:pt x="2811463" y="2567473"/>
                  <a:pt x="2714625" y="2732573"/>
                </a:cubicBezTo>
                <a:cubicBezTo>
                  <a:pt x="2617788" y="2897673"/>
                  <a:pt x="2509837" y="2946886"/>
                  <a:pt x="2447925" y="2961173"/>
                </a:cubicBezTo>
                <a:cubicBezTo>
                  <a:pt x="2386013" y="2975460"/>
                  <a:pt x="2438400" y="2943711"/>
                  <a:pt x="2343150" y="2818298"/>
                </a:cubicBezTo>
                <a:cubicBezTo>
                  <a:pt x="2247900" y="2692886"/>
                  <a:pt x="2030412" y="2362685"/>
                  <a:pt x="1876425" y="2208698"/>
                </a:cubicBezTo>
                <a:cubicBezTo>
                  <a:pt x="1722438" y="2054711"/>
                  <a:pt x="1435100" y="2027723"/>
                  <a:pt x="1419225" y="1894373"/>
                </a:cubicBezTo>
                <a:cubicBezTo>
                  <a:pt x="1403350" y="1761023"/>
                  <a:pt x="1668463" y="1545123"/>
                  <a:pt x="1781175" y="1408598"/>
                </a:cubicBezTo>
                <a:cubicBezTo>
                  <a:pt x="1893888" y="1272073"/>
                  <a:pt x="2165350" y="1199048"/>
                  <a:pt x="2095500" y="1075223"/>
                </a:cubicBezTo>
                <a:cubicBezTo>
                  <a:pt x="2025650" y="951398"/>
                  <a:pt x="1616075" y="668823"/>
                  <a:pt x="1362075" y="665648"/>
                </a:cubicBezTo>
                <a:cubicBezTo>
                  <a:pt x="1108075" y="662473"/>
                  <a:pt x="798512" y="1102210"/>
                  <a:pt x="571500" y="1056173"/>
                </a:cubicBezTo>
                <a:cubicBezTo>
                  <a:pt x="344488" y="1010136"/>
                  <a:pt x="0" y="579923"/>
                  <a:pt x="0" y="389423"/>
                </a:cubicBezTo>
                <a:cubicBezTo>
                  <a:pt x="0" y="246548"/>
                  <a:pt x="177701" y="122425"/>
                  <a:pt x="374377" y="15046"/>
                </a:cubicBezTo>
                <a:lnTo>
                  <a:pt x="403491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: 形状 28"/>
          <p:cNvSpPr/>
          <p:nvPr/>
        </p:nvSpPr>
        <p:spPr>
          <a:xfrm>
            <a:off x="151999" y="4805891"/>
            <a:ext cx="5184450" cy="2204511"/>
          </a:xfrm>
          <a:custGeom>
            <a:avLst/>
            <a:gdLst>
              <a:gd name="connsiteX0" fmla="*/ 4569363 w 5086898"/>
              <a:gd name="connsiteY0" fmla="*/ 0 h 3419304"/>
              <a:gd name="connsiteX1" fmla="*/ 4575520 w 5086898"/>
              <a:gd name="connsiteY1" fmla="*/ 12296 h 3419304"/>
              <a:gd name="connsiteX2" fmla="*/ 4542564 w 5086898"/>
              <a:gd name="connsiteY2" fmla="*/ 139321 h 3419304"/>
              <a:gd name="connsiteX3" fmla="*/ 3818664 w 5086898"/>
              <a:gd name="connsiteY3" fmla="*/ 606046 h 3419304"/>
              <a:gd name="connsiteX4" fmla="*/ 4685439 w 5086898"/>
              <a:gd name="connsiteY4" fmla="*/ 491746 h 3419304"/>
              <a:gd name="connsiteX5" fmla="*/ 5085489 w 5086898"/>
              <a:gd name="connsiteY5" fmla="*/ 910846 h 3419304"/>
              <a:gd name="connsiteX6" fmla="*/ 4561614 w 5086898"/>
              <a:gd name="connsiteY6" fmla="*/ 1368046 h 3419304"/>
              <a:gd name="connsiteX7" fmla="*/ 4418739 w 5086898"/>
              <a:gd name="connsiteY7" fmla="*/ 1777621 h 3419304"/>
              <a:gd name="connsiteX8" fmla="*/ 4923564 w 5086898"/>
              <a:gd name="connsiteY8" fmla="*/ 2139571 h 3419304"/>
              <a:gd name="connsiteX9" fmla="*/ 4694964 w 5086898"/>
              <a:gd name="connsiteY9" fmla="*/ 2558671 h 3419304"/>
              <a:gd name="connsiteX10" fmla="*/ 3523389 w 5086898"/>
              <a:gd name="connsiteY10" fmla="*/ 2453896 h 3419304"/>
              <a:gd name="connsiteX11" fmla="*/ 3199539 w 5086898"/>
              <a:gd name="connsiteY11" fmla="*/ 3168271 h 3419304"/>
              <a:gd name="connsiteX12" fmla="*/ 2937899 w 5086898"/>
              <a:gd name="connsiteY12" fmla="*/ 3406247 h 3419304"/>
              <a:gd name="connsiteX13" fmla="*/ 2917212 w 5086898"/>
              <a:gd name="connsiteY13" fmla="*/ 3419304 h 3419304"/>
              <a:gd name="connsiteX14" fmla="*/ 0 w 5086898"/>
              <a:gd name="connsiteY14" fmla="*/ 3419304 h 3419304"/>
              <a:gd name="connsiteX15" fmla="*/ 8228 w 5086898"/>
              <a:gd name="connsiteY15" fmla="*/ 3403241 h 3419304"/>
              <a:gd name="connsiteX16" fmla="*/ 4562078 w 5086898"/>
              <a:gd name="connsiteY16" fmla="*/ 1407 h 3419304"/>
              <a:gd name="connsiteX17" fmla="*/ 4569363 w 5086898"/>
              <a:gd name="connsiteY17" fmla="*/ 0 h 3419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86898" h="3419304">
                <a:moveTo>
                  <a:pt x="4569363" y="0"/>
                </a:moveTo>
                <a:lnTo>
                  <a:pt x="4575520" y="12296"/>
                </a:lnTo>
                <a:cubicBezTo>
                  <a:pt x="4586022" y="50843"/>
                  <a:pt x="4574116" y="95863"/>
                  <a:pt x="4542564" y="139321"/>
                </a:cubicBezTo>
                <a:cubicBezTo>
                  <a:pt x="4458426" y="255209"/>
                  <a:pt x="3794852" y="547309"/>
                  <a:pt x="3818664" y="606046"/>
                </a:cubicBezTo>
                <a:cubicBezTo>
                  <a:pt x="3842476" y="664783"/>
                  <a:pt x="4474302" y="440946"/>
                  <a:pt x="4685439" y="491746"/>
                </a:cubicBezTo>
                <a:cubicBezTo>
                  <a:pt x="4896576" y="542546"/>
                  <a:pt x="5106127" y="764796"/>
                  <a:pt x="5085489" y="910846"/>
                </a:cubicBezTo>
                <a:cubicBezTo>
                  <a:pt x="5064852" y="1056896"/>
                  <a:pt x="4672739" y="1223584"/>
                  <a:pt x="4561614" y="1368046"/>
                </a:cubicBezTo>
                <a:cubicBezTo>
                  <a:pt x="4450489" y="1512509"/>
                  <a:pt x="4358414" y="1649034"/>
                  <a:pt x="4418739" y="1777621"/>
                </a:cubicBezTo>
                <a:cubicBezTo>
                  <a:pt x="4479064" y="1906209"/>
                  <a:pt x="4877526" y="2009396"/>
                  <a:pt x="4923564" y="2139571"/>
                </a:cubicBezTo>
                <a:cubicBezTo>
                  <a:pt x="4969602" y="2269746"/>
                  <a:pt x="4928327" y="2506284"/>
                  <a:pt x="4694964" y="2558671"/>
                </a:cubicBezTo>
                <a:cubicBezTo>
                  <a:pt x="4461601" y="2611059"/>
                  <a:pt x="3772626" y="2352296"/>
                  <a:pt x="3523389" y="2453896"/>
                </a:cubicBezTo>
                <a:cubicBezTo>
                  <a:pt x="3274152" y="2555496"/>
                  <a:pt x="3312251" y="2999996"/>
                  <a:pt x="3199539" y="3168271"/>
                </a:cubicBezTo>
                <a:cubicBezTo>
                  <a:pt x="3115004" y="3294477"/>
                  <a:pt x="3027791" y="3351032"/>
                  <a:pt x="2937899" y="3406247"/>
                </a:cubicBezTo>
                <a:lnTo>
                  <a:pt x="2917212" y="3419304"/>
                </a:lnTo>
                <a:lnTo>
                  <a:pt x="0" y="3419304"/>
                </a:lnTo>
                <a:lnTo>
                  <a:pt x="8228" y="3403241"/>
                </a:lnTo>
                <a:cubicBezTo>
                  <a:pt x="941054" y="1686064"/>
                  <a:pt x="2594170" y="416954"/>
                  <a:pt x="4562078" y="1407"/>
                </a:cubicBezTo>
                <a:lnTo>
                  <a:pt x="4569363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: 形状 27"/>
          <p:cNvSpPr/>
          <p:nvPr/>
        </p:nvSpPr>
        <p:spPr>
          <a:xfrm>
            <a:off x="4589672" y="6340990"/>
            <a:ext cx="3871342" cy="669413"/>
          </a:xfrm>
          <a:custGeom>
            <a:avLst/>
            <a:gdLst>
              <a:gd name="connsiteX0" fmla="*/ 1421552 w 3798498"/>
              <a:gd name="connsiteY0" fmla="*/ 57 h 1038282"/>
              <a:gd name="connsiteX1" fmla="*/ 2193077 w 3798498"/>
              <a:gd name="connsiteY1" fmla="*/ 762057 h 1038282"/>
              <a:gd name="connsiteX2" fmla="*/ 2993177 w 3798498"/>
              <a:gd name="connsiteY2" fmla="*/ 685857 h 1038282"/>
              <a:gd name="connsiteX3" fmla="*/ 3755177 w 3798498"/>
              <a:gd name="connsiteY3" fmla="*/ 904932 h 1038282"/>
              <a:gd name="connsiteX4" fmla="*/ 3774227 w 3798498"/>
              <a:gd name="connsiteY4" fmla="*/ 1021018 h 1038282"/>
              <a:gd name="connsiteX5" fmla="*/ 3764105 w 3798498"/>
              <a:gd name="connsiteY5" fmla="*/ 1038282 h 1038282"/>
              <a:gd name="connsiteX6" fmla="*/ 0 w 3798498"/>
              <a:gd name="connsiteY6" fmla="*/ 1038282 h 1038282"/>
              <a:gd name="connsiteX7" fmla="*/ 86861 w 3798498"/>
              <a:gd name="connsiteY7" fmla="*/ 981429 h 1038282"/>
              <a:gd name="connsiteX8" fmla="*/ 459527 w 3798498"/>
              <a:gd name="connsiteY8" fmla="*/ 723957 h 1038282"/>
              <a:gd name="connsiteX9" fmla="*/ 1421552 w 3798498"/>
              <a:gd name="connsiteY9" fmla="*/ 57 h 1038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98498" h="1038282">
                <a:moveTo>
                  <a:pt x="1421552" y="57"/>
                </a:moveTo>
                <a:cubicBezTo>
                  <a:pt x="1710477" y="6407"/>
                  <a:pt x="1931140" y="647757"/>
                  <a:pt x="2193077" y="762057"/>
                </a:cubicBezTo>
                <a:cubicBezTo>
                  <a:pt x="2455015" y="876357"/>
                  <a:pt x="2732827" y="662045"/>
                  <a:pt x="2993177" y="685857"/>
                </a:cubicBezTo>
                <a:cubicBezTo>
                  <a:pt x="3253527" y="709669"/>
                  <a:pt x="3623415" y="830320"/>
                  <a:pt x="3755177" y="904932"/>
                </a:cubicBezTo>
                <a:cubicBezTo>
                  <a:pt x="3821058" y="942238"/>
                  <a:pt x="3798436" y="981926"/>
                  <a:pt x="3774227" y="1021018"/>
                </a:cubicBezTo>
                <a:lnTo>
                  <a:pt x="3764105" y="1038282"/>
                </a:lnTo>
                <a:lnTo>
                  <a:pt x="0" y="1038282"/>
                </a:lnTo>
                <a:lnTo>
                  <a:pt x="86861" y="981429"/>
                </a:lnTo>
                <a:cubicBezTo>
                  <a:pt x="199971" y="906321"/>
                  <a:pt x="321415" y="823176"/>
                  <a:pt x="459527" y="723957"/>
                </a:cubicBezTo>
                <a:cubicBezTo>
                  <a:pt x="735752" y="525519"/>
                  <a:pt x="1132627" y="-6293"/>
                  <a:pt x="1421552" y="57"/>
                </a:cubicBez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7582180" y="6443478"/>
            <a:ext cx="4577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President Chain Store Corp.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文本框 81"/>
          <p:cNvSpPr txBox="1">
            <a:spLocks noChangeArrowheads="1"/>
          </p:cNvSpPr>
          <p:nvPr/>
        </p:nvSpPr>
        <p:spPr bwMode="auto">
          <a:xfrm>
            <a:off x="4388184" y="282863"/>
            <a:ext cx="5214788" cy="64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6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905" b="95048" l="5000" r="90000">
                        <a14:foregroundMark x1="41538" y1="60952" x2="53846" y2="8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3716">
            <a:off x="10391715" y="4172706"/>
            <a:ext cx="1287536" cy="25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0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490" y="4442562"/>
            <a:ext cx="12267300" cy="2384895"/>
          </a:xfrm>
          <a:prstGeom prst="rect">
            <a:avLst/>
          </a:prstGeom>
          <a:ln>
            <a:noFill/>
          </a:ln>
        </p:spPr>
      </p:pic>
      <p:sp>
        <p:nvSpPr>
          <p:cNvPr id="9" name="橢圓 8"/>
          <p:cNvSpPr/>
          <p:nvPr/>
        </p:nvSpPr>
        <p:spPr>
          <a:xfrm>
            <a:off x="6059202" y="2128902"/>
            <a:ext cx="2628292" cy="2092183"/>
          </a:xfrm>
          <a:prstGeom prst="ellipse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-4431" y="2128902"/>
            <a:ext cx="7467789" cy="209218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文本框 6"/>
          <p:cNvSpPr txBox="1">
            <a:spLocks noChangeArrowheads="1"/>
          </p:cNvSpPr>
          <p:nvPr/>
        </p:nvSpPr>
        <p:spPr bwMode="auto">
          <a:xfrm>
            <a:off x="2546907" y="2790280"/>
            <a:ext cx="5593217" cy="76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統一超商</a:t>
            </a:r>
            <a:r>
              <a:rPr lang="zh-TW" altLang="en-US" sz="4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簡介</a:t>
            </a:r>
            <a:endParaRPr lang="en-US" altLang="zh-TW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478582" y="2200910"/>
            <a:ext cx="2088232" cy="1948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80" y="2395876"/>
            <a:ext cx="1558237" cy="155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7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2" y="4402127"/>
            <a:ext cx="12135336" cy="2465742"/>
          </a:xfrm>
          <a:prstGeom prst="rect">
            <a:avLst/>
          </a:prstGeom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marL="0" marR="0" lvl="0" indent="0" algn="ctr" defTabSz="9143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9320" y="18864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 marL="0" marR="0" lvl="0" indent="0" algn="l" defTabSz="9143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統一超商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歷史沿革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3E953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9" name="圖片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6" name="向右箭號 5"/>
          <p:cNvSpPr/>
          <p:nvPr/>
        </p:nvSpPr>
        <p:spPr>
          <a:xfrm rot="19513843">
            <a:off x="-371335" y="2914315"/>
            <a:ext cx="8442808" cy="2025845"/>
          </a:xfrm>
          <a:prstGeom prst="rightArrow">
            <a:avLst>
              <a:gd name="adj1" fmla="val 50000"/>
              <a:gd name="adj2" fmla="val 74162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36397" y="844830"/>
            <a:ext cx="7017500" cy="645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93688" indent="-293688">
              <a:spcBef>
                <a:spcPct val="20000"/>
              </a:spcBef>
              <a:buChar char="•"/>
              <a:defRPr kumimoji="1" sz="32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kumimoji="0" lang="zh-TW" altLang="en-US" sz="2000" dirty="0">
                <a:latin typeface="微軟正黑體" panose="020B0604030504040204" pitchFamily="34" charset="-120"/>
              </a:rPr>
              <a:t>1978 </a:t>
            </a:r>
            <a:r>
              <a:rPr lang="zh-TW" altLang="en-US" sz="2000" dirty="0">
                <a:latin typeface="微軟正黑體" panose="020B0604030504040204" pitchFamily="34" charset="-120"/>
              </a:rPr>
              <a:t>「統一超級商店股份有限公司」正式成立</a:t>
            </a:r>
            <a:endParaRPr kumimoji="0" lang="zh-TW" altLang="en-US" sz="2000" dirty="0">
              <a:latin typeface="微軟正黑體" panose="020B0604030504040204" pitchFamily="34" charset="-120"/>
            </a:endParaRPr>
          </a:p>
          <a:p>
            <a:pPr eaLnBrk="1" hangingPunct="1"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kumimoji="0" lang="zh-TW" altLang="en-US" sz="2000" dirty="0">
                <a:latin typeface="微軟正黑體" panose="020B0604030504040204" pitchFamily="34" charset="-120"/>
              </a:rPr>
              <a:t>1979   取得</a:t>
            </a:r>
            <a:r>
              <a:rPr lang="zh-TW" altLang="en-US" sz="2000" dirty="0">
                <a:latin typeface="微軟正黑體" panose="020B0604030504040204" pitchFamily="34" charset="-120"/>
              </a:rPr>
              <a:t>7-</a:t>
            </a:r>
            <a:r>
              <a:rPr lang="en-US" altLang="zh-TW" sz="2000" dirty="0">
                <a:latin typeface="微軟正黑體" panose="020B0604030504040204" pitchFamily="34" charset="-120"/>
              </a:rPr>
              <a:t>ELEVEN</a:t>
            </a:r>
            <a:r>
              <a:rPr kumimoji="0" lang="zh-TW" altLang="en-US" sz="2000" dirty="0">
                <a:latin typeface="微軟正黑體" panose="020B0604030504040204" pitchFamily="34" charset="-120"/>
              </a:rPr>
              <a:t>品牌之台灣區域授權</a:t>
            </a: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zh-TW" altLang="en-US" sz="2000" dirty="0">
                <a:latin typeface="微軟正黑體" panose="020B0604030504040204" pitchFamily="34" charset="-120"/>
              </a:rPr>
              <a:t>1990   成為台灣單一最大零售業</a:t>
            </a:r>
            <a:endParaRPr lang="zh-TW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2000</a:t>
            </a:r>
            <a:r>
              <a:rPr lang="zh-TW" altLang="en-US" sz="2000" dirty="0">
                <a:latin typeface="微軟正黑體" panose="020B0604030504040204" pitchFamily="34" charset="-120"/>
              </a:rPr>
              <a:t>   與美國</a:t>
            </a:r>
            <a:r>
              <a:rPr lang="en-US" altLang="zh-TW" sz="2000" dirty="0">
                <a:latin typeface="微軟正黑體" panose="020B0604030504040204" pitchFamily="34" charset="-120"/>
              </a:rPr>
              <a:t>7-ELEVEN</a:t>
            </a:r>
            <a:r>
              <a:rPr lang="zh-TW" altLang="en-US" sz="2000" dirty="0">
                <a:latin typeface="微軟正黑體" panose="020B0604030504040204" pitchFamily="34" charset="-120"/>
              </a:rPr>
              <a:t>簽訂永久區域授權合約</a:t>
            </a:r>
            <a:endParaRPr kumimoji="0" lang="zh-TW" altLang="en-US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zh-TW" altLang="en-US" sz="2000" dirty="0">
                <a:latin typeface="微軟正黑體" panose="020B0604030504040204" pitchFamily="34" charset="-120"/>
              </a:rPr>
              <a:t>20</a:t>
            </a:r>
            <a:r>
              <a:rPr lang="en-US" altLang="zh-TW" sz="2000" dirty="0">
                <a:latin typeface="微軟正黑體" panose="020B0604030504040204" pitchFamily="34" charset="-120"/>
              </a:rPr>
              <a:t>04</a:t>
            </a:r>
            <a:r>
              <a:rPr lang="zh-TW" altLang="en-US" sz="2000" dirty="0">
                <a:latin typeface="微軟正黑體" panose="020B0604030504040204" pitchFamily="34" charset="-120"/>
              </a:rPr>
              <a:t>   </a:t>
            </a:r>
            <a:r>
              <a:rPr lang="en-US" altLang="zh-TW" sz="2000" u="sng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icash</a:t>
            </a:r>
            <a:r>
              <a:rPr lang="zh-TW" altLang="en-US" sz="2000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上市</a:t>
            </a:r>
            <a:r>
              <a:rPr lang="zh-TW" altLang="en-US" sz="2000" dirty="0">
                <a:latin typeface="微軟正黑體" panose="020B0604030504040204" pitchFamily="34" charset="-120"/>
              </a:rPr>
              <a:t>，一卡打盡食衣住行全方位需求</a:t>
            </a: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2006 </a:t>
            </a:r>
            <a:r>
              <a:rPr lang="zh-TW" altLang="en-US" sz="2000" dirty="0">
                <a:latin typeface="微軟正黑體" panose="020B0604030504040204" pitchFamily="34" charset="-120"/>
              </a:rPr>
              <a:t>  </a:t>
            </a:r>
            <a:r>
              <a:rPr lang="zh-TW" altLang="en-US" sz="2000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推出</a:t>
            </a:r>
            <a:r>
              <a:rPr lang="en-US" altLang="zh-TW" sz="2000" u="sng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ibon</a:t>
            </a:r>
            <a:r>
              <a:rPr lang="zh-TW" altLang="en-US" sz="2000" dirty="0">
                <a:latin typeface="微軟正黑體" panose="020B0604030504040204" pitchFamily="34" charset="-120"/>
              </a:rPr>
              <a:t>，提供八大功能實踐社區服務中心理想</a:t>
            </a: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2007 </a:t>
            </a:r>
            <a:r>
              <a:rPr lang="zh-TW" altLang="en-US" sz="2000" dirty="0">
                <a:latin typeface="微軟正黑體" panose="020B0604030504040204" pitchFamily="34" charset="-120"/>
              </a:rPr>
              <a:t>  </a:t>
            </a:r>
            <a:r>
              <a:rPr lang="en-US" altLang="zh-TW" sz="2000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CITY CAFÉ </a:t>
            </a:r>
            <a:r>
              <a:rPr lang="en-US" altLang="zh-TW" sz="2000" dirty="0">
                <a:latin typeface="微軟正黑體" panose="020B0604030504040204" pitchFamily="34" charset="-120"/>
              </a:rPr>
              <a:t>1000</a:t>
            </a:r>
            <a:r>
              <a:rPr lang="zh-TW" altLang="en-US" sz="2000" dirty="0">
                <a:latin typeface="微軟正黑體" panose="020B0604030504040204" pitchFamily="34" charset="-120"/>
              </a:rPr>
              <a:t>台，成為全國最大連鎖咖啡通路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2018</a:t>
            </a:r>
            <a:r>
              <a:rPr lang="zh-TW" altLang="en-US" sz="2000" dirty="0">
                <a:latin typeface="微軟正黑體" panose="020B0604030504040204" pitchFamily="34" charset="-120"/>
              </a:rPr>
              <a:t>   </a:t>
            </a:r>
            <a:r>
              <a:rPr lang="en-US" altLang="zh-TW" sz="2000" dirty="0">
                <a:latin typeface="微軟正黑體" panose="020B0604030504040204" pitchFamily="34" charset="-120"/>
              </a:rPr>
              <a:t>X STORE </a:t>
            </a:r>
            <a:r>
              <a:rPr lang="zh-TW" altLang="en-US" sz="2000" dirty="0">
                <a:latin typeface="微軟正黑體" panose="020B0604030504040204" pitchFamily="34" charset="-120"/>
              </a:rPr>
              <a:t>全台第一間無人店成立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2019</a:t>
            </a:r>
            <a:r>
              <a:rPr lang="zh-TW" altLang="en-US" sz="2000" dirty="0">
                <a:latin typeface="微軟正黑體" panose="020B0604030504040204" pitchFamily="34" charset="-120"/>
              </a:rPr>
              <a:t>  首度與集團外品牌複合展店，並推出電子支付工具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2020  </a:t>
            </a:r>
            <a:r>
              <a:rPr lang="zh-TW" altLang="en-US" sz="2000" dirty="0">
                <a:latin typeface="微軟正黑體" panose="020B0604030504040204" pitchFamily="34" charset="-120"/>
              </a:rPr>
              <a:t>透過線上線下整合，推出「行動隨時取」與「</a:t>
            </a:r>
            <a:r>
              <a:rPr lang="en-US" altLang="zh-TW" sz="2000" dirty="0" err="1">
                <a:latin typeface="微軟正黑體" panose="020B0604030504040204" pitchFamily="34" charset="-120"/>
              </a:rPr>
              <a:t>i</a:t>
            </a:r>
            <a:r>
              <a:rPr lang="en-US" altLang="zh-TW" sz="2000" dirty="0">
                <a:latin typeface="微軟正黑體" panose="020B0604030504040204" pitchFamily="34" charset="-120"/>
              </a:rPr>
              <a:t> </a:t>
            </a:r>
            <a:r>
              <a:rPr lang="zh-TW" altLang="en-US" sz="2000" dirty="0">
                <a:latin typeface="微軟正黑體" panose="020B0604030504040204" pitchFamily="34" charset="-120"/>
              </a:rPr>
              <a:t>預購」平台，打造全方位的購物體驗及創新服務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zh-TW" sz="2000" dirty="0">
                <a:latin typeface="微軟正黑體" panose="020B0604030504040204" pitchFamily="34" charset="-120"/>
              </a:rPr>
              <a:t>2023</a:t>
            </a:r>
            <a:r>
              <a:rPr lang="zh-TW" altLang="en-US" sz="2000" dirty="0">
                <a:latin typeface="微軟正黑體" panose="020B0604030504040204" pitchFamily="34" charset="-120"/>
              </a:rPr>
              <a:t>推出首家元宇宙生活服務平台，攜手科技廠打造</a:t>
            </a:r>
            <a:r>
              <a:rPr lang="en-US" altLang="zh-TW" sz="2000" dirty="0">
                <a:latin typeface="微軟正黑體" panose="020B0604030504040204" pitchFamily="34" charset="-120"/>
              </a:rPr>
              <a:t>X-STORE 6</a:t>
            </a:r>
            <a:r>
              <a:rPr lang="zh-TW" altLang="en-US" sz="2000" dirty="0">
                <a:latin typeface="微軟正黑體" panose="020B0604030504040204" pitchFamily="34" charset="-120"/>
              </a:rPr>
              <a:t>，串聯</a:t>
            </a:r>
            <a:r>
              <a:rPr lang="en-US" altLang="zh-TW" sz="2000" dirty="0">
                <a:latin typeface="微軟正黑體" panose="020B0604030504040204" pitchFamily="34" charset="-120"/>
              </a:rPr>
              <a:t>X-STORE APP</a:t>
            </a:r>
            <a:r>
              <a:rPr lang="zh-TW" altLang="en-US" sz="2000" dirty="0">
                <a:latin typeface="微軟正黑體" panose="020B0604030504040204" pitchFamily="34" charset="-120"/>
              </a:rPr>
              <a:t>開創元宇宙購物體驗。自助結帳普及化趨勢，導入全新一代「</a:t>
            </a:r>
            <a:r>
              <a:rPr lang="en-US" altLang="zh-TW" sz="2000" dirty="0">
                <a:latin typeface="微軟正黑體" panose="020B0604030504040204" pitchFamily="34" charset="-120"/>
              </a:rPr>
              <a:t>X POS</a:t>
            </a:r>
            <a:r>
              <a:rPr lang="zh-TW" altLang="en-US" sz="2000" dirty="0">
                <a:latin typeface="微軟正黑體" panose="020B0604030504040204" pitchFamily="34" charset="-120"/>
              </a:rPr>
              <a:t>」收銀機，兼具人工與自助結帳雙功能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zh-TW" altLang="en-US" sz="2000" dirty="0">
              <a:latin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485089" y="2386964"/>
            <a:ext cx="4467872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spcBef>
                <a:spcPct val="2500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員工人數：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5000"/>
              </a:lnSpc>
              <a:spcBef>
                <a:spcPct val="25000"/>
              </a:spcBef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門市數量：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7869590" y="1523016"/>
            <a:ext cx="4104456" cy="542501"/>
          </a:xfrm>
          <a:prstGeom prst="round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統一超商 小檔案</a:t>
            </a:r>
            <a:endParaRPr lang="en-US" altLang="zh-TW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523" y="895384"/>
            <a:ext cx="1476018" cy="1476018"/>
          </a:xfrm>
          <a:prstGeom prst="rect">
            <a:avLst/>
          </a:prstGeom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2364" y="3990473"/>
            <a:ext cx="2393242" cy="2503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 cstate="print"/>
          <a:srcRect b="-35"/>
          <a:stretch>
            <a:fillRect/>
          </a:stretch>
        </p:blipFill>
        <p:spPr bwMode="auto">
          <a:xfrm>
            <a:off x="9695606" y="3961382"/>
            <a:ext cx="2448272" cy="2502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矩形 1"/>
          <p:cNvSpPr/>
          <p:nvPr/>
        </p:nvSpPr>
        <p:spPr>
          <a:xfrm>
            <a:off x="9126792" y="2913459"/>
            <a:ext cx="2642070" cy="466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5000"/>
              </a:lnSpc>
              <a:spcBef>
                <a:spcPct val="25000"/>
              </a:spcBef>
              <a:buClr>
                <a:srgbClr val="FF0000"/>
              </a:buClr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7,061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間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(2024.10.24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止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15" name="矩形 14"/>
          <p:cNvSpPr/>
          <p:nvPr/>
        </p:nvSpPr>
        <p:spPr>
          <a:xfrm>
            <a:off x="9126792" y="2446463"/>
            <a:ext cx="1374094" cy="466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5000"/>
              </a:lnSpc>
              <a:spcBef>
                <a:spcPct val="25000"/>
              </a:spcBef>
              <a:buClr>
                <a:srgbClr val="FF0000"/>
              </a:buClr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,8,900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399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008" y="4563661"/>
            <a:ext cx="11571968" cy="2249715"/>
          </a:xfrm>
          <a:prstGeom prst="rect">
            <a:avLst/>
          </a:prstGeom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marL="0" marR="0" lvl="0" indent="0" algn="ctr" defTabSz="9143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9320" y="188640"/>
            <a:ext cx="6071910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 marL="0" marR="0" lvl="0" indent="0" algn="l" defTabSz="9143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統一超商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關係企業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3E953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1" y="1082346"/>
            <a:ext cx="6723085" cy="529898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7787747" y="1105580"/>
            <a:ext cx="1964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流通事業群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41" y="2507853"/>
            <a:ext cx="637121" cy="637121"/>
          </a:xfrm>
          <a:prstGeom prst="rect">
            <a:avLst/>
          </a:prstGeom>
        </p:spPr>
      </p:pic>
      <p:sp>
        <p:nvSpPr>
          <p:cNvPr id="22" name="文字方塊 21"/>
          <p:cNvSpPr txBox="1"/>
          <p:nvPr/>
        </p:nvSpPr>
        <p:spPr>
          <a:xfrm>
            <a:off x="9837838" y="18568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美妝事業群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566" y="1768859"/>
            <a:ext cx="652029" cy="652029"/>
          </a:xfrm>
          <a:prstGeom prst="rect">
            <a:avLst/>
          </a:prstGeom>
        </p:spPr>
      </p:pic>
      <p:sp>
        <p:nvSpPr>
          <p:cNvPr id="27" name="文字方塊 26"/>
          <p:cNvSpPr txBox="1"/>
          <p:nvPr/>
        </p:nvSpPr>
        <p:spPr>
          <a:xfrm>
            <a:off x="7787747" y="3852517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支援事業群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7790500" y="259858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物流事業群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9841996" y="3233921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餐飲事業群</a:t>
            </a:r>
          </a:p>
        </p:txBody>
      </p:sp>
      <p:sp>
        <p:nvSpPr>
          <p:cNvPr id="36" name="文字方塊 35"/>
          <p:cNvSpPr txBox="1"/>
          <p:nvPr/>
        </p:nvSpPr>
        <p:spPr>
          <a:xfrm>
            <a:off x="9841996" y="4500589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中國事業群</a:t>
            </a:r>
          </a:p>
        </p:txBody>
      </p:sp>
      <p:sp>
        <p:nvSpPr>
          <p:cNvPr id="37" name="任意多边形 11"/>
          <p:cNvSpPr/>
          <p:nvPr/>
        </p:nvSpPr>
        <p:spPr bwMode="auto">
          <a:xfrm>
            <a:off x="11274760" y="6239689"/>
            <a:ext cx="941125" cy="603250"/>
          </a:xfrm>
          <a:custGeom>
            <a:avLst/>
            <a:gdLst>
              <a:gd name="connsiteX0" fmla="*/ 0 w 2292971"/>
              <a:gd name="connsiteY0" fmla="*/ 0 h 1889298"/>
              <a:gd name="connsiteX1" fmla="*/ 2292971 w 2292971"/>
              <a:gd name="connsiteY1" fmla="*/ 0 h 1889298"/>
              <a:gd name="connsiteX2" fmla="*/ 2292971 w 2292971"/>
              <a:gd name="connsiteY2" fmla="*/ 1889298 h 1889298"/>
              <a:gd name="connsiteX3" fmla="*/ 0 w 2292971"/>
              <a:gd name="connsiteY3" fmla="*/ 1889298 h 188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2971" h="1889298">
                <a:moveTo>
                  <a:pt x="0" y="0"/>
                </a:moveTo>
                <a:lnTo>
                  <a:pt x="2292971" y="0"/>
                </a:lnTo>
                <a:lnTo>
                  <a:pt x="2292971" y="1889298"/>
                </a:lnTo>
                <a:lnTo>
                  <a:pt x="0" y="1889298"/>
                </a:lnTo>
                <a:close/>
              </a:path>
            </a:pathLst>
          </a:custGeom>
          <a:solidFill>
            <a:srgbClr val="4523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pic>
        <p:nvPicPr>
          <p:cNvPr id="38" name="图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5259">
            <a:off x="9686146" y="4958763"/>
            <a:ext cx="1780906" cy="2105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808" y="1080541"/>
            <a:ext cx="593313" cy="59331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014" y="3186484"/>
            <a:ext cx="545132" cy="545132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339" y="4508911"/>
            <a:ext cx="547749" cy="54774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40" y="3782482"/>
            <a:ext cx="604457" cy="604457"/>
          </a:xfrm>
          <a:prstGeom prst="rect">
            <a:avLst/>
          </a:prstGeom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0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95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2566814" y="1844824"/>
            <a:ext cx="65527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6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創新</a:t>
            </a: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254" y="836712"/>
            <a:ext cx="4214604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36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2" y="4437113"/>
            <a:ext cx="12181871" cy="2420887"/>
          </a:xfrm>
          <a:prstGeom prst="rect">
            <a:avLst/>
          </a:prstGeom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90550" y="20085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>
              <a:defRPr/>
            </a:pPr>
            <a:r>
              <a:rPr lang="zh-TW" altLang="en-US" sz="4000" b="1" dirty="0">
                <a:latin typeface="微软雅黑" pitchFamily="34" charset="-122"/>
                <a:ea typeface="微软雅黑" pitchFamily="34" charset="-122"/>
              </a:rPr>
              <a:t>創新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店型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50" y="1300645"/>
            <a:ext cx="3395531" cy="226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9" descr="1532595581193">
            <a:hlinkClick r:id="rId5" action="ppaction://hlinkfile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4"/>
          <a:stretch/>
        </p:blipFill>
        <p:spPr bwMode="auto">
          <a:xfrm>
            <a:off x="4455827" y="1300644"/>
            <a:ext cx="3386843" cy="2260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05" r="54242"/>
          <a:stretch/>
        </p:blipFill>
        <p:spPr>
          <a:xfrm>
            <a:off x="406587" y="3954900"/>
            <a:ext cx="3410190" cy="226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27" y="1344763"/>
            <a:ext cx="3487977" cy="226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 descr="ãBIG7ãçåçæå°çµæ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828" y="3994452"/>
            <a:ext cx="3455747" cy="2260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478582" y="1064603"/>
            <a:ext cx="3266786" cy="3131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X store</a:t>
            </a:r>
            <a:r>
              <a:rPr lang="zh-TW" altLang="en-US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無人店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515855" y="1038277"/>
            <a:ext cx="3266786" cy="313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zh-TW" altLang="en-US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烘培複合概念店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03785" y="1070732"/>
            <a:ext cx="3266786" cy="3131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BEING</a:t>
            </a:r>
            <a:r>
              <a:rPr lang="zh-TW" altLang="en-US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fit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798" y="218174"/>
            <a:ext cx="438906" cy="605712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486966" y="3633618"/>
            <a:ext cx="3266786" cy="313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K.SEREN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26888" y="3653710"/>
            <a:ext cx="3266786" cy="3131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CN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BIG 7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66810" y="3643016"/>
            <a:ext cx="3266786" cy="313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CN" sz="20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X-STORE 7</a:t>
            </a:r>
            <a:endParaRPr lang="zh-CN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03786" y="3954893"/>
            <a:ext cx="3319306" cy="213840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3502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" y="4437113"/>
            <a:ext cx="12181871" cy="2420887"/>
          </a:xfrm>
          <a:prstGeom prst="rect">
            <a:avLst/>
          </a:prstGeom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90550" y="20085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>
              <a:defRPr/>
            </a:pPr>
            <a:r>
              <a:rPr lang="zh-TW" altLang="en-US" sz="4000" b="1" dirty="0">
                <a:latin typeface="微软雅黑" pitchFamily="34" charset="-122"/>
                <a:ea typeface="微软雅黑" pitchFamily="34" charset="-122"/>
              </a:rPr>
              <a:t>聯名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店型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798" y="218174"/>
            <a:ext cx="438906" cy="605712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480864" y="1005553"/>
            <a:ext cx="3253819" cy="3458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可口可樂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1" name="圖片 20" descr="IMG_246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20" y="1359339"/>
            <a:ext cx="3264663" cy="22608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3" name="矩形 22"/>
          <p:cNvSpPr/>
          <p:nvPr/>
        </p:nvSpPr>
        <p:spPr>
          <a:xfrm>
            <a:off x="4451035" y="1005553"/>
            <a:ext cx="3253819" cy="339184"/>
          </a:xfrm>
          <a:prstGeom prst="rect">
            <a:avLst/>
          </a:prstGeom>
          <a:solidFill>
            <a:srgbClr val="3176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海尼根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圖片 23" descr="IMG_236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036" y="1390516"/>
            <a:ext cx="3253819" cy="2229623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5" name="矩形 24"/>
          <p:cNvSpPr/>
          <p:nvPr/>
        </p:nvSpPr>
        <p:spPr>
          <a:xfrm>
            <a:off x="8327454" y="980728"/>
            <a:ext cx="3253819" cy="37796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MASERATI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6" name="圖片 25" descr="IMG_275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2" b="589"/>
          <a:stretch>
            <a:fillRect/>
          </a:stretch>
        </p:blipFill>
        <p:spPr bwMode="auto">
          <a:xfrm>
            <a:off x="8327454" y="1344737"/>
            <a:ext cx="3253820" cy="227540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8" name="矩形 27"/>
          <p:cNvSpPr/>
          <p:nvPr/>
        </p:nvSpPr>
        <p:spPr>
          <a:xfrm>
            <a:off x="537313" y="4149080"/>
            <a:ext cx="3253820" cy="37731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Lay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’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樂事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9" name="圖片 28" descr="https://eip.pcsc.com.tw/Object/EIP_BBS/Img_000003529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13" y="4585284"/>
            <a:ext cx="3253820" cy="2020376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矩形 29"/>
          <p:cNvSpPr/>
          <p:nvPr/>
        </p:nvSpPr>
        <p:spPr>
          <a:xfrm>
            <a:off x="4511030" y="4149080"/>
            <a:ext cx="3253820" cy="377313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卡娜赫拉的小動物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1" name="圖片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030" y="4585283"/>
            <a:ext cx="3253820" cy="2083113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8506648" y="4125047"/>
            <a:ext cx="3253819" cy="38378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7-ELEVEN x Apple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3" name="群組 32"/>
          <p:cNvGrpSpPr/>
          <p:nvPr/>
        </p:nvGrpSpPr>
        <p:grpSpPr>
          <a:xfrm>
            <a:off x="8484746" y="4585282"/>
            <a:ext cx="3275721" cy="2083114"/>
            <a:chOff x="1176464" y="1932082"/>
            <a:chExt cx="9806608" cy="4460944"/>
          </a:xfrm>
        </p:grpSpPr>
        <p:pic>
          <p:nvPicPr>
            <p:cNvPr id="34" name="圖片 33" descr="精選11間門市率先導入EarPods、USB轉接器、充電線等多達10款原廠配件，皆是Apple配件商品當中銷售排行名列前茅的品項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7"/>
            <a:stretch>
              <a:fillRect/>
            </a:stretch>
          </p:blipFill>
          <p:spPr bwMode="auto">
            <a:xfrm>
              <a:off x="1176464" y="1932082"/>
              <a:ext cx="4464496" cy="4449247"/>
            </a:xfrm>
            <a:prstGeom prst="rect">
              <a:avLst/>
            </a:prstGeom>
            <a:noFill/>
          </p:spPr>
        </p:pic>
        <p:pic>
          <p:nvPicPr>
            <p:cNvPr id="35" name="圖片 3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6678" y="1943779"/>
              <a:ext cx="5306394" cy="4449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569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36" y="1260088"/>
            <a:ext cx="3726009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21" y="1296373"/>
            <a:ext cx="4061740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圖片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50" y="4020982"/>
            <a:ext cx="4061740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圖片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690" y="4005065"/>
            <a:ext cx="4061740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圖片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714" y="1260088"/>
            <a:ext cx="4061740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206" y="4005064"/>
            <a:ext cx="3654664" cy="270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" y="4362706"/>
            <a:ext cx="12181871" cy="2420887"/>
          </a:xfrm>
          <a:prstGeom prst="rect">
            <a:avLst/>
          </a:prstGeom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90550" y="20085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>
              <a:defRPr/>
            </a:pPr>
            <a:r>
              <a:rPr lang="zh-TW" altLang="en-US" sz="4000" b="1" dirty="0">
                <a:latin typeface="微软雅黑" pitchFamily="34" charset="-122"/>
                <a:ea typeface="微软雅黑" pitchFamily="34" charset="-122"/>
              </a:rPr>
              <a:t>聯名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店型       龍揚門市</a:t>
            </a:r>
            <a:r>
              <a:rPr lang="en-US" altLang="zh-TW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埔里</a:t>
            </a:r>
            <a:r>
              <a:rPr lang="en-US" altLang="zh-TW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TW" altLang="en-US" sz="4000" b="1" dirty="0">
              <a:solidFill>
                <a:srgbClr val="3E953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798" y="218174"/>
            <a:ext cx="438906" cy="60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4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95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358902" y="2564904"/>
            <a:ext cx="10729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零售產業是不會消失的</a:t>
            </a:r>
            <a:r>
              <a:rPr lang="zh-TW" altLang="en-US" sz="4800" b="1" dirty="0">
                <a:solidFill>
                  <a:schemeClr val="bg1"/>
                </a:solidFill>
                <a:latin typeface="+mn-ea"/>
              </a:rPr>
              <a:t>，</a:t>
            </a:r>
            <a:endParaRPr lang="en-US" altLang="zh-TW" sz="4800" b="1" dirty="0">
              <a:solidFill>
                <a:schemeClr val="bg1"/>
              </a:solidFill>
              <a:latin typeface="+mn-ea"/>
            </a:endParaRPr>
          </a:p>
          <a:p>
            <a:r>
              <a:rPr lang="zh-TW" altLang="en-US" sz="4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消失的是平庸的零售體驗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82" r="82177"/>
          <a:stretch/>
        </p:blipFill>
        <p:spPr>
          <a:xfrm rot="19957128">
            <a:off x="299576" y="3427026"/>
            <a:ext cx="2687664" cy="3007683"/>
          </a:xfrm>
          <a:prstGeom prst="rect">
            <a:avLst/>
          </a:prstGeom>
        </p:spPr>
      </p:pic>
      <p:sp>
        <p:nvSpPr>
          <p:cNvPr id="2" name="橢圓 1"/>
          <p:cNvSpPr/>
          <p:nvPr/>
        </p:nvSpPr>
        <p:spPr>
          <a:xfrm>
            <a:off x="1414686" y="2348880"/>
            <a:ext cx="1368152" cy="1000854"/>
          </a:xfrm>
          <a:prstGeom prst="ellipse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3214886" y="2175975"/>
            <a:ext cx="7776864" cy="2347518"/>
          </a:xfrm>
          <a:prstGeom prst="round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3367286" y="2309325"/>
            <a:ext cx="7776864" cy="2347518"/>
          </a:xfrm>
          <a:prstGeom prst="round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38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490" y="4442562"/>
            <a:ext cx="12267300" cy="2384895"/>
          </a:xfrm>
          <a:prstGeom prst="rect">
            <a:avLst/>
          </a:prstGeom>
          <a:ln>
            <a:noFill/>
          </a:ln>
        </p:spPr>
      </p:pic>
      <p:sp>
        <p:nvSpPr>
          <p:cNvPr id="9" name="橢圓 8"/>
          <p:cNvSpPr/>
          <p:nvPr/>
        </p:nvSpPr>
        <p:spPr>
          <a:xfrm>
            <a:off x="6059202" y="2149311"/>
            <a:ext cx="2919574" cy="2092183"/>
          </a:xfrm>
          <a:prstGeom prst="ellipse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-34983" y="2149308"/>
            <a:ext cx="7467789" cy="209218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10" name="橢圓 9"/>
          <p:cNvSpPr/>
          <p:nvPr/>
        </p:nvSpPr>
        <p:spPr>
          <a:xfrm>
            <a:off x="563057" y="2152113"/>
            <a:ext cx="2088232" cy="1948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79" y="2339450"/>
            <a:ext cx="1558800" cy="1558800"/>
          </a:xfrm>
          <a:prstGeom prst="rect">
            <a:avLst/>
          </a:prstGeom>
        </p:spPr>
      </p:pic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2681611" y="2492896"/>
            <a:ext cx="4956085" cy="1446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產學</a:t>
            </a:r>
            <a:r>
              <a:rPr lang="zh-TW" altLang="en-US" sz="4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合作</a:t>
            </a:r>
            <a:endParaRPr lang="en-US" altLang="zh-TW" sz="44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defRPr/>
            </a:pPr>
            <a:r>
              <a:rPr lang="en-US" altLang="zh-TW" sz="4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4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大專實習生專案</a:t>
            </a:r>
            <a:r>
              <a:rPr lang="en-US" altLang="zh-TW" sz="4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en-US" altLang="zh-TW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549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9222" t="32381" r="12749" b="18436"/>
          <a:stretch/>
        </p:blipFill>
        <p:spPr>
          <a:xfrm>
            <a:off x="478581" y="1440043"/>
            <a:ext cx="11304543" cy="5301325"/>
          </a:xfrm>
          <a:prstGeom prst="rect">
            <a:avLst/>
          </a:prstGeom>
        </p:spPr>
      </p:pic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478581" y="116632"/>
            <a:ext cx="11304543" cy="1323411"/>
          </a:xfrm>
          <a:prstGeom prst="rect">
            <a:avLst/>
          </a:prstGeom>
          <a:solidFill>
            <a:srgbClr val="31762C"/>
          </a:solidFill>
          <a:ln>
            <a:noFill/>
          </a:ln>
          <a:extLst/>
        </p:spPr>
        <p:txBody>
          <a:bodyPr wrap="square" lIns="91413" tIns="45706" rIns="91413" bIns="4570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TW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Microsoft YaHei" panose="020B0503020204020204" pitchFamily="34" charset="-122"/>
              </a:rPr>
              <a:t>實習與打工的不同？</a:t>
            </a:r>
            <a:endParaRPr lang="en-US" altLang="zh-TW" sz="80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951190" y="4221088"/>
            <a:ext cx="196399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有保障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約定時數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621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490" y="4442562"/>
            <a:ext cx="12267300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0" y="476250"/>
            <a:ext cx="3995738" cy="576263"/>
            <a:chOff x="0" y="300"/>
            <a:chExt cx="2154" cy="363"/>
          </a:xfrm>
        </p:grpSpPr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0" y="663"/>
              <a:ext cx="2154" cy="0"/>
            </a:xfrm>
            <a:prstGeom prst="line">
              <a:avLst/>
            </a:prstGeom>
            <a:noFill/>
            <a:ln w="25400" cap="sq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303" y="300"/>
              <a:ext cx="1851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zh-TW" altLang="en-US" sz="36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微軟正黑體" pitchFamily="34" charset="-120"/>
                </a:rPr>
                <a:t>門市歷練與學習</a:t>
              </a:r>
              <a:endParaRPr lang="zh-TW" altLang="en-US" sz="3600" b="1" i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微軟正黑體" pitchFamily="34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4"/>
          <a:srcRect l="26382" t="30485" r="26791" b="16752"/>
          <a:stretch/>
        </p:blipFill>
        <p:spPr>
          <a:xfrm>
            <a:off x="478582" y="1092202"/>
            <a:ext cx="11089232" cy="55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1414" y="4428565"/>
            <a:ext cx="12267300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68313" y="495300"/>
            <a:ext cx="273685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TW" altLang="en-US" sz="40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培訓與考核</a:t>
            </a:r>
          </a:p>
        </p:txBody>
      </p:sp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625351" y="6310676"/>
            <a:ext cx="8353425" cy="4302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marL="342900" indent="-342900">
              <a:lnSpc>
                <a:spcPct val="105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連結→認證獎金制度</a:t>
            </a:r>
            <a:r>
              <a:rPr lang="en-US" altLang="zh-TW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_</a:t>
            </a:r>
            <a:r>
              <a:rPr lang="zh-TW" altLang="en-US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通過進階認證</a:t>
            </a:r>
            <a:r>
              <a:rPr lang="en-US" altLang="zh-TW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200" b="1" u="sng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店副理</a:t>
            </a:r>
            <a:r>
              <a:rPr lang="zh-TW" altLang="en-US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以上</a:t>
            </a:r>
            <a:r>
              <a:rPr lang="en-US" altLang="zh-TW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每月加發</a:t>
            </a:r>
            <a:r>
              <a:rPr lang="en-US" altLang="zh-TW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500</a:t>
            </a:r>
            <a:r>
              <a:rPr lang="zh-TW" altLang="en-US" sz="22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元。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468313" y="1104447"/>
            <a:ext cx="11243517" cy="5206229"/>
            <a:chOff x="468313" y="1104447"/>
            <a:chExt cx="11243517" cy="5206229"/>
          </a:xfrm>
        </p:grpSpPr>
        <p:pic>
          <p:nvPicPr>
            <p:cNvPr id="41" name="圖片 40"/>
            <p:cNvPicPr>
              <a:picLocks noChangeAspect="1"/>
            </p:cNvPicPr>
            <p:nvPr/>
          </p:nvPicPr>
          <p:blipFill rotWithShape="1">
            <a:blip r:embed="rId4"/>
            <a:srcRect l="18857" t="34213" r="20080" b="15127"/>
            <a:stretch/>
          </p:blipFill>
          <p:spPr>
            <a:xfrm>
              <a:off x="468313" y="1104447"/>
              <a:ext cx="11243517" cy="5206229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910630" y="1772816"/>
              <a:ext cx="2952329" cy="1224136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 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新進人員訓練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655046" y="1772816"/>
              <a:ext cx="2952329" cy="1224136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 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店職員在職訓練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8327454" y="1734741"/>
              <a:ext cx="3024336" cy="41425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327454" y="1733997"/>
              <a:ext cx="2952329" cy="122413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 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儲備店副理訓練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 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儲備店經理訓練</a:t>
              </a:r>
            </a:p>
          </p:txBody>
        </p:sp>
        <p:pic>
          <p:nvPicPr>
            <p:cNvPr id="12" name="圖片 11"/>
            <p:cNvPicPr>
              <a:picLocks noChangeAspect="1"/>
            </p:cNvPicPr>
            <p:nvPr/>
          </p:nvPicPr>
          <p:blipFill rotWithShape="1">
            <a:blip r:embed="rId4"/>
            <a:srcRect l="61540" t="57533" r="22035" b="19344"/>
            <a:stretch/>
          </p:blipFill>
          <p:spPr>
            <a:xfrm>
              <a:off x="8291450" y="3030705"/>
              <a:ext cx="3024336" cy="2376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17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42562"/>
            <a:ext cx="12071870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38163" y="476250"/>
            <a:ext cx="252095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TW" alt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薪資福利</a:t>
            </a: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0" y="1052513"/>
            <a:ext cx="3059113" cy="0"/>
          </a:xfrm>
          <a:prstGeom prst="line">
            <a:avLst/>
          </a:prstGeom>
          <a:noFill/>
          <a:ln w="25400" cap="sq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1701726" y="1515516"/>
            <a:ext cx="6408738" cy="2233612"/>
          </a:xfrm>
          <a:prstGeom prst="roundRect">
            <a:avLst>
              <a:gd name="adj" fmla="val 10699"/>
            </a:avLst>
          </a:prstGeom>
          <a:gradFill rotWithShape="0">
            <a:gsLst>
              <a:gs pos="0">
                <a:srgbClr val="FFFFFF"/>
              </a:gs>
              <a:gs pos="100000">
                <a:srgbClr val="C0C0C0">
                  <a:alpha val="70000"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0C0C0"/>
            </a:extrusionClr>
          </a:sp3d>
        </p:spPr>
        <p:txBody>
          <a:bodyPr wrap="none" anchor="ctr">
            <a:flatTx/>
          </a:bodyPr>
          <a:lstStyle/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－採</a:t>
            </a:r>
            <a:r>
              <a:rPr lang="zh-TW" altLang="en-US" sz="2000" b="1" u="sng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時薪</a:t>
            </a: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制：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$190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起</a:t>
            </a:r>
            <a:endParaRPr lang="en-US" altLang="zh-TW" sz="2000" b="1" dirty="0">
              <a:solidFill>
                <a:srgbClr val="4C45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－特殊門市津貼另計</a:t>
            </a: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－加班費另計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依勞基法規定</a:t>
            </a: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261863" y="1196975"/>
            <a:ext cx="1439863" cy="431800"/>
          </a:xfrm>
          <a:prstGeom prst="flowChartAlternateProcess">
            <a:avLst/>
          </a:prstGeom>
          <a:gradFill rotWithShape="0">
            <a:gsLst>
              <a:gs pos="0">
                <a:srgbClr val="7067AF"/>
              </a:gs>
              <a:gs pos="50000">
                <a:srgbClr val="7067AF">
                  <a:gamma/>
                  <a:shade val="66275"/>
                  <a:invGamma/>
                </a:srgbClr>
              </a:gs>
              <a:gs pos="100000">
                <a:srgbClr val="7067AF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7067AF"/>
            </a:extrusionClr>
          </a:sp3d>
        </p:spPr>
        <p:txBody>
          <a:bodyPr wrap="none" anchor="ctr">
            <a:flatTx/>
          </a:bodyPr>
          <a:lstStyle/>
          <a:p>
            <a:pPr algn="ctr" latinLnBrk="1"/>
            <a:r>
              <a:rPr lang="zh-TW" altLang="en-US" sz="2000" b="1" i="1" u="sng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薪資</a:t>
            </a: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2278782" y="4291509"/>
            <a:ext cx="7992888" cy="2449859"/>
          </a:xfrm>
          <a:prstGeom prst="roundRect">
            <a:avLst>
              <a:gd name="adj" fmla="val 10699"/>
            </a:avLst>
          </a:prstGeom>
          <a:gradFill rotWithShape="0">
            <a:gsLst>
              <a:gs pos="0">
                <a:srgbClr val="FFFFFF"/>
              </a:gs>
              <a:gs pos="100000">
                <a:srgbClr val="C0C0C0">
                  <a:alpha val="70000"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0C0C0"/>
            </a:extrusionClr>
          </a:sp3d>
        </p:spPr>
        <p:txBody>
          <a:bodyPr wrap="none" anchor="ctr">
            <a:flatTx/>
          </a:bodyPr>
          <a:lstStyle/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－勞工保險、</a:t>
            </a:r>
            <a:r>
              <a:rPr lang="zh-TW" altLang="en-US" sz="2000" b="1" u="sng" dirty="0">
                <a:solidFill>
                  <a:srgbClr val="8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勞工退休金提撥</a:t>
            </a: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－全民健康保險、</a:t>
            </a:r>
            <a:r>
              <a:rPr lang="zh-TW" altLang="en-US" sz="2000" b="1" u="sng" dirty="0">
                <a:solidFill>
                  <a:srgbClr val="8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年度免費健檢</a:t>
            </a:r>
            <a:endParaRPr lang="en-US" altLang="zh-TW" sz="2000" b="1" u="sng" dirty="0">
              <a:solidFill>
                <a:srgbClr val="8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zh-TW" altLang="en-US" sz="2000" b="1" u="sng" dirty="0">
                <a:solidFill>
                  <a:srgbClr val="8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員工團保</a:t>
            </a: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、免費制服</a:t>
            </a:r>
            <a:endParaRPr lang="zh-TW" altLang="en-US" sz="2000" b="1" u="sng" dirty="0">
              <a:solidFill>
                <a:srgbClr val="8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－福委會福利</a:t>
            </a:r>
            <a:r>
              <a:rPr lang="en-US" altLang="zh-TW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三節禮金或禮品、生日禮品、內部員工加盟優惠</a:t>
            </a:r>
            <a:r>
              <a:rPr lang="en-US" altLang="zh-TW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b="1" u="sng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0" hangingPunct="0">
              <a:lnSpc>
                <a:spcPct val="150000"/>
              </a:lnSpc>
            </a:pPr>
            <a:r>
              <a:rPr lang="zh-TW" altLang="en-US" sz="2000" b="1" dirty="0">
                <a:solidFill>
                  <a:srgbClr val="4C45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－公司設有護理師、駐廠醫師，可免費提供員工諮商、健康照護</a:t>
            </a:r>
            <a:endParaRPr lang="en-US" altLang="zh-TW" sz="2000" b="1" u="sng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809624" y="4075609"/>
            <a:ext cx="1439863" cy="431800"/>
          </a:xfrm>
          <a:prstGeom prst="flowChartAlternateProcess">
            <a:avLst/>
          </a:prstGeom>
          <a:gradFill rotWithShape="0">
            <a:gsLst>
              <a:gs pos="0">
                <a:srgbClr val="7067AF"/>
              </a:gs>
              <a:gs pos="50000">
                <a:srgbClr val="7067AF">
                  <a:gamma/>
                  <a:shade val="66275"/>
                  <a:invGamma/>
                </a:srgbClr>
              </a:gs>
              <a:gs pos="100000">
                <a:srgbClr val="7067AF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7067AF"/>
            </a:extrusionClr>
          </a:sp3d>
        </p:spPr>
        <p:txBody>
          <a:bodyPr wrap="none" anchor="ctr">
            <a:flatTx/>
          </a:bodyPr>
          <a:lstStyle/>
          <a:p>
            <a:pPr algn="ctr" latinLnBrk="1"/>
            <a:r>
              <a:rPr lang="zh-TW" altLang="en-US" sz="2000" b="1" i="1" u="sng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福利</a:t>
            </a:r>
          </a:p>
        </p:txBody>
      </p:sp>
    </p:spTree>
    <p:extLst>
      <p:ext uri="{BB962C8B-B14F-4D97-AF65-F5344CB8AC3E}">
        <p14:creationId xmlns:p14="http://schemas.microsoft.com/office/powerpoint/2010/main" val="245517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9490" y="4442562"/>
            <a:ext cx="12267300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36625" y="476250"/>
            <a:ext cx="2771279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TW" alt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出勤規定</a:t>
            </a: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1041400"/>
            <a:ext cx="2700338" cy="0"/>
          </a:xfrm>
          <a:prstGeom prst="line">
            <a:avLst/>
          </a:prstGeom>
          <a:noFill/>
          <a:ln w="25400" cap="sq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3568" y="1196752"/>
            <a:ext cx="6120680" cy="461665"/>
          </a:xfrm>
          <a:prstGeom prst="rect">
            <a:avLst/>
          </a:prstGeom>
          <a:noFill/>
          <a:ln w="25400" cap="sq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一天工時</a:t>
            </a:r>
            <a:r>
              <a:rPr lang="en-US" altLang="zh-TW" sz="2400" b="1" dirty="0">
                <a:solidFill>
                  <a:srgbClr val="CC0000"/>
                </a:solidFill>
                <a:ea typeface="微軟正黑體" pitchFamily="34" charset="-120"/>
              </a:rPr>
              <a:t>8</a:t>
            </a:r>
            <a:r>
              <a:rPr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小時。 </a:t>
            </a:r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《加班另計》</a:t>
            </a:r>
            <a:endParaRPr lang="zh-TW" altLang="en-US" sz="2400" b="1" dirty="0">
              <a:solidFill>
                <a:srgbClr val="CC0000"/>
              </a:solidFill>
              <a:ea typeface="微軟正黑體" pitchFamily="34" charset="-12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83568" y="1696740"/>
            <a:ext cx="6768752" cy="1938992"/>
          </a:xfrm>
          <a:prstGeom prst="rect">
            <a:avLst/>
          </a:prstGeom>
          <a:noFill/>
          <a:ln w="25400" cap="sq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</a:t>
            </a:r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門市歷練階段</a:t>
            </a:r>
          </a:p>
          <a:p>
            <a:pPr eaLnBrk="0" hangingPunct="0"/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- 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需配合輪班</a:t>
            </a:r>
            <a:b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</a:br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    </a:t>
            </a:r>
            <a:r>
              <a:rPr kumimoji="0" lang="en-US" altLang="zh-TW" sz="2400" dirty="0">
                <a:solidFill>
                  <a:srgbClr val="008000"/>
                </a:solidFill>
                <a:ea typeface="微軟正黑體" pitchFamily="34" charset="-120"/>
              </a:rPr>
              <a:t>07:00~15:00</a:t>
            </a:r>
            <a:br>
              <a:rPr kumimoji="0" lang="en-US" altLang="zh-TW" sz="2400" dirty="0">
                <a:solidFill>
                  <a:srgbClr val="008000"/>
                </a:solidFill>
                <a:ea typeface="微軟正黑體" pitchFamily="34" charset="-120"/>
              </a:rPr>
            </a:br>
            <a:r>
              <a:rPr kumimoji="0" lang="en-US" altLang="zh-TW" sz="2400" dirty="0">
                <a:solidFill>
                  <a:srgbClr val="008000"/>
                </a:solidFill>
                <a:ea typeface="微軟正黑體" pitchFamily="34" charset="-120"/>
              </a:rPr>
              <a:t>     15:00~23:00</a:t>
            </a:r>
            <a:br>
              <a:rPr kumimoji="0" lang="en-US" altLang="zh-TW" sz="2400" dirty="0">
                <a:solidFill>
                  <a:srgbClr val="008000"/>
                </a:solidFill>
                <a:ea typeface="微軟正黑體" pitchFamily="34" charset="-120"/>
              </a:rPr>
            </a:br>
            <a:r>
              <a:rPr kumimoji="0" lang="en-US" altLang="zh-TW" sz="2400" dirty="0">
                <a:solidFill>
                  <a:srgbClr val="008000"/>
                </a:solidFill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- 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月休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8-10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天，依門市安排</a:t>
            </a:r>
            <a:endParaRPr lang="zh-TW" altLang="en-US" sz="2400" b="1" dirty="0">
              <a:solidFill>
                <a:srgbClr val="008000"/>
              </a:solidFill>
              <a:ea typeface="微軟正黑體" pitchFamily="34" charset="-12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83568" y="4005064"/>
            <a:ext cx="7128792" cy="2308324"/>
          </a:xfrm>
          <a:prstGeom prst="rect">
            <a:avLst/>
          </a:prstGeom>
          <a:solidFill>
            <a:srgbClr val="FFFF99"/>
          </a:solidFill>
          <a:ln w="25400" cap="sq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</a:t>
            </a:r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休假規定</a:t>
            </a:r>
          </a:p>
          <a:p>
            <a:pPr eaLnBrk="0" hangingPunct="0"/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- 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每週由門市店經理排班</a:t>
            </a:r>
            <a:b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</a:br>
            <a:r>
              <a:rPr kumimoji="0" lang="zh-TW" altLang="en-US" sz="2400" b="1" dirty="0">
                <a:solidFill>
                  <a:srgbClr val="CC0000"/>
                </a:solidFill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- 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如有特殊情形需提前告知店經理預排休假</a:t>
            </a:r>
          </a:p>
          <a:p>
            <a:pPr eaLnBrk="0" hangingPunct="0"/>
            <a:r>
              <a:rPr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008000"/>
                </a:solidFill>
                <a:ea typeface="微軟正黑體" pitchFamily="34" charset="-120"/>
              </a:rPr>
              <a:t>- </a:t>
            </a:r>
            <a:r>
              <a:rPr kumimoji="0" lang="zh-TW" altLang="en-US" sz="2400" b="1" u="sng" dirty="0">
                <a:solidFill>
                  <a:srgbClr val="800000"/>
                </a:solidFill>
                <a:ea typeface="微軟正黑體" pitchFamily="34" charset="-120"/>
              </a:rPr>
              <a:t>每月未休完之假日可累計到下月排休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，若  </a:t>
            </a:r>
          </a:p>
          <a:p>
            <a:pPr eaLnBrk="0" hangingPunct="0"/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    實習期滿仍有未休完之假日，</a:t>
            </a:r>
            <a:r>
              <a:rPr kumimoji="0" lang="zh-TW" altLang="en-US" sz="2400" b="1" u="sng" dirty="0">
                <a:solidFill>
                  <a:srgbClr val="800000"/>
                </a:solidFill>
                <a:ea typeface="微軟正黑體" pitchFamily="34" charset="-120"/>
              </a:rPr>
              <a:t>直接結轉加</a:t>
            </a:r>
          </a:p>
          <a:p>
            <a:pPr eaLnBrk="0" hangingPunct="0"/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    </a:t>
            </a:r>
            <a:r>
              <a:rPr kumimoji="0" lang="zh-TW" altLang="en-US" sz="2400" b="1" u="sng" dirty="0">
                <a:solidFill>
                  <a:srgbClr val="800000"/>
                </a:solidFill>
                <a:ea typeface="微軟正黑體" pitchFamily="34" charset="-120"/>
              </a:rPr>
              <a:t>班費</a:t>
            </a:r>
            <a:r>
              <a:rPr kumimoji="0" lang="zh-TW" altLang="en-US" sz="2400" b="1" dirty="0">
                <a:solidFill>
                  <a:srgbClr val="008000"/>
                </a:solidFill>
                <a:ea typeface="微軟正黑體" pitchFamily="34" charset="-120"/>
              </a:rPr>
              <a:t>發放。</a:t>
            </a:r>
          </a:p>
        </p:txBody>
      </p:sp>
    </p:spTree>
    <p:extLst>
      <p:ext uri="{BB962C8B-B14F-4D97-AF65-F5344CB8AC3E}">
        <p14:creationId xmlns:p14="http://schemas.microsoft.com/office/powerpoint/2010/main" val="9951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50" y="4437239"/>
            <a:ext cx="12051542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95288" y="476250"/>
            <a:ext cx="3240087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TW" altLang="en-US" sz="40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職涯發展</a:t>
            </a:r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0" y="1052513"/>
            <a:ext cx="3348038" cy="0"/>
          </a:xfrm>
          <a:prstGeom prst="line">
            <a:avLst/>
          </a:prstGeom>
          <a:noFill/>
          <a:ln w="25400" cap="sq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3636963" y="1268413"/>
            <a:ext cx="1597025" cy="890587"/>
          </a:xfrm>
          <a:prstGeom prst="roundRect">
            <a:avLst>
              <a:gd name="adj" fmla="val 16667"/>
            </a:avLst>
          </a:prstGeom>
          <a:solidFill>
            <a:srgbClr val="000099"/>
          </a:solidFill>
          <a:ln w="28575" algn="ctr">
            <a:noFill/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實習生</a:t>
            </a:r>
            <a:endParaRPr lang="en-US" altLang="zh-TW" sz="2400" b="1">
              <a:solidFill>
                <a:schemeClr val="bg1"/>
              </a:solidFill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6767513" y="2781300"/>
            <a:ext cx="2305050" cy="10699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8575" algn="ctr">
            <a:noFill/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接受推薦參與面</a:t>
            </a:r>
          </a:p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試接軌</a:t>
            </a:r>
            <a:r>
              <a:rPr lang="zh-TW" altLang="en-US" sz="2400" b="1" u="sng" dirty="0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儲備幹部</a:t>
            </a: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4140200" y="2790825"/>
            <a:ext cx="2311400" cy="11430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28575" algn="ctr">
            <a:noFill/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kumimoji="0"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挑戰關</a:t>
            </a:r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係企業</a:t>
            </a:r>
          </a:p>
          <a:p>
            <a:pPr algn="ctr"/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不同職務</a:t>
            </a:r>
            <a:endParaRPr lang="en-US" altLang="zh-TW" sz="2400" b="1">
              <a:solidFill>
                <a:schemeClr val="bg1"/>
              </a:solidFill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2274888" y="2790825"/>
            <a:ext cx="1597025" cy="11430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28575" algn="ctr">
            <a:noFill/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內部創業</a:t>
            </a:r>
          </a:p>
          <a:p>
            <a:pPr algn="ctr"/>
            <a:r>
              <a:rPr kumimoji="0"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轉任</a:t>
            </a:r>
            <a:r>
              <a:rPr kumimoji="0" lang="zh-TW" altLang="en-US" sz="2400" b="1" u="sng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加</a:t>
            </a:r>
            <a:r>
              <a:rPr lang="zh-TW" altLang="en-US" sz="2400" b="1" u="sng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盟主</a:t>
            </a:r>
          </a:p>
        </p:txBody>
      </p:sp>
      <p:cxnSp>
        <p:nvCxnSpPr>
          <p:cNvPr id="10" name="AutoShape 12"/>
          <p:cNvCxnSpPr>
            <a:cxnSpLocks noChangeShapeType="1"/>
            <a:stCxn id="6" idx="2"/>
          </p:cNvCxnSpPr>
          <p:nvPr/>
        </p:nvCxnSpPr>
        <p:spPr bwMode="auto">
          <a:xfrm rot="5400000">
            <a:off x="2654300" y="1009650"/>
            <a:ext cx="631825" cy="293052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80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11" name="AutoShape 13"/>
          <p:cNvCxnSpPr>
            <a:cxnSpLocks noChangeShapeType="1"/>
            <a:stCxn id="6" idx="2"/>
            <a:endCxn id="9" idx="0"/>
          </p:cNvCxnSpPr>
          <p:nvPr/>
        </p:nvCxnSpPr>
        <p:spPr bwMode="auto">
          <a:xfrm rot="5400000">
            <a:off x="3438525" y="1793875"/>
            <a:ext cx="631825" cy="1362075"/>
          </a:xfrm>
          <a:prstGeom prst="bentConnector3">
            <a:avLst>
              <a:gd name="adj1" fmla="val 49750"/>
            </a:avLst>
          </a:prstGeom>
          <a:noFill/>
          <a:ln w="19050">
            <a:solidFill>
              <a:srgbClr val="0080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12" name="AutoShape 14"/>
          <p:cNvCxnSpPr>
            <a:cxnSpLocks noChangeShapeType="1"/>
            <a:stCxn id="6" idx="2"/>
            <a:endCxn id="8" idx="0"/>
          </p:cNvCxnSpPr>
          <p:nvPr/>
        </p:nvCxnSpPr>
        <p:spPr bwMode="auto">
          <a:xfrm rot="16200000" flipH="1">
            <a:off x="4549775" y="2044700"/>
            <a:ext cx="631825" cy="860425"/>
          </a:xfrm>
          <a:prstGeom prst="bentConnector3">
            <a:avLst>
              <a:gd name="adj1" fmla="val 49750"/>
            </a:avLst>
          </a:prstGeom>
          <a:noFill/>
          <a:ln w="19050">
            <a:solidFill>
              <a:srgbClr val="0080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14" name="AutoShape 15"/>
          <p:cNvCxnSpPr>
            <a:cxnSpLocks noChangeShapeType="1"/>
            <a:stCxn id="6" idx="2"/>
            <a:endCxn id="7" idx="0"/>
          </p:cNvCxnSpPr>
          <p:nvPr/>
        </p:nvCxnSpPr>
        <p:spPr bwMode="auto">
          <a:xfrm rot="16200000" flipH="1">
            <a:off x="5866607" y="727868"/>
            <a:ext cx="622300" cy="3484563"/>
          </a:xfrm>
          <a:prstGeom prst="bentConnector3">
            <a:avLst>
              <a:gd name="adj1" fmla="val 49745"/>
            </a:avLst>
          </a:prstGeom>
          <a:noFill/>
          <a:ln w="19050">
            <a:solidFill>
              <a:srgbClr val="008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107950" y="2790825"/>
            <a:ext cx="1885950" cy="11430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28575" algn="ctr">
            <a:noFill/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原店或跨店</a:t>
            </a:r>
            <a:b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</a:br>
            <a:r>
              <a:rPr lang="zh-TW" altLang="en-US" sz="2400" b="1">
                <a:solidFill>
                  <a:schemeClr val="bg1"/>
                </a:solidFill>
                <a:latin typeface="Times New Roman" pitchFamily="18" charset="0"/>
                <a:ea typeface="微軟正黑體" pitchFamily="34" charset="-120"/>
              </a:rPr>
              <a:t>留任升遷</a:t>
            </a: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 rot="-1532521">
            <a:off x="4324350" y="4398963"/>
            <a:ext cx="2927350" cy="457200"/>
          </a:xfrm>
          <a:prstGeom prst="rect">
            <a:avLst/>
          </a:prstGeom>
          <a:noFill/>
          <a:ln w="25400" cap="sq" algn="ctr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>
            <a:spAutoFit/>
          </a:bodyPr>
          <a:lstStyle/>
          <a:p>
            <a:r>
              <a:rPr lang="zh-TW" altLang="en-US" sz="2400" b="1">
                <a:solidFill>
                  <a:srgbClr val="FF0000"/>
                </a:solidFill>
                <a:ea typeface="微軟正黑體" pitchFamily="34" charset="-120"/>
              </a:rPr>
              <a:t>挑戰晉升</a:t>
            </a:r>
            <a:r>
              <a:rPr lang="zh-TW" altLang="en-US" sz="2400" b="1" u="sng">
                <a:solidFill>
                  <a:srgbClr val="FF0000"/>
                </a:solidFill>
                <a:ea typeface="微軟正黑體" pitchFamily="34" charset="-120"/>
              </a:rPr>
              <a:t>區顧問</a:t>
            </a:r>
            <a:r>
              <a:rPr lang="zh-TW" altLang="en-US" sz="2400" b="1">
                <a:solidFill>
                  <a:srgbClr val="FF0000"/>
                </a:solidFill>
                <a:ea typeface="微軟正黑體" pitchFamily="34" charset="-120"/>
              </a:rPr>
              <a:t>職位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5993552" y="1285858"/>
            <a:ext cx="31389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實習即就業</a:t>
            </a:r>
          </a:p>
        </p:txBody>
      </p:sp>
      <p:sp>
        <p:nvSpPr>
          <p:cNvPr id="20" name="向右箭號 19"/>
          <p:cNvSpPr/>
          <p:nvPr/>
        </p:nvSpPr>
        <p:spPr>
          <a:xfrm>
            <a:off x="5402909" y="1477303"/>
            <a:ext cx="461305" cy="51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6741742" y="4794856"/>
            <a:ext cx="3889968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畢業不會失業</a:t>
            </a:r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 flipV="1">
            <a:off x="3790949" y="3954975"/>
            <a:ext cx="4248473" cy="2138321"/>
          </a:xfrm>
          <a:prstGeom prst="line">
            <a:avLst/>
          </a:prstGeom>
          <a:noFill/>
          <a:ln w="25400" cap="sq">
            <a:solidFill>
              <a:schemeClr val="tx1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33" name="圖片 3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02873"/>
            <a:ext cx="3610991" cy="2190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358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2" y="4437113"/>
            <a:ext cx="12683157" cy="2465742"/>
          </a:xfrm>
          <a:prstGeom prst="rect">
            <a:avLst/>
          </a:prstGeom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90550" y="20085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>
              <a:defRPr/>
            </a:pPr>
            <a:r>
              <a:rPr lang="zh-TW" altLang="en-US" sz="4000" b="1" dirty="0">
                <a:latin typeface="微软雅黑" pitchFamily="34" charset="-122"/>
                <a:ea typeface="微软雅黑" pitchFamily="34" charset="-122"/>
              </a:rPr>
              <a:t>薪酬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政策</a:t>
            </a:r>
          </a:p>
        </p:txBody>
      </p:sp>
      <p:sp>
        <p:nvSpPr>
          <p:cNvPr id="6" name="矩形 5"/>
          <p:cNvSpPr/>
          <p:nvPr/>
        </p:nvSpPr>
        <p:spPr>
          <a:xfrm>
            <a:off x="-3199" y="1040005"/>
            <a:ext cx="7886864" cy="713554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>
              <a:spcBef>
                <a:spcPct val="50000"/>
              </a:spcBef>
            </a:pPr>
            <a:r>
              <a:rPr lang="zh-TW" altLang="en-US" sz="32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同業第一</a:t>
            </a:r>
            <a:r>
              <a:rPr lang="zh-TW" altLang="en-US" sz="3200" b="1" dirty="0">
                <a:solidFill>
                  <a:schemeClr val="bg1"/>
                </a:solidFill>
                <a:latin typeface="+mj-ea"/>
                <a:ea typeface="+mj-ea"/>
              </a:rPr>
              <a:t>，</a:t>
            </a:r>
            <a:r>
              <a:rPr lang="zh-TW" altLang="en-US" sz="32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全市場</a:t>
            </a:r>
            <a:r>
              <a:rPr lang="en-US" altLang="zh-TW" sz="32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P75</a:t>
            </a:r>
            <a:r>
              <a:rPr lang="zh-TW" altLang="en-US" sz="3200" b="1" dirty="0">
                <a:solidFill>
                  <a:schemeClr val="bg1"/>
                </a:solidFill>
                <a:latin typeface="+mn-ea"/>
              </a:rPr>
              <a:t>，</a:t>
            </a:r>
            <a:r>
              <a:rPr lang="zh-TW" altLang="en-US" sz="32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具完善的薪資制度</a:t>
            </a:r>
          </a:p>
        </p:txBody>
      </p:sp>
      <p:sp>
        <p:nvSpPr>
          <p:cNvPr id="7" name="Text Box 138"/>
          <p:cNvSpPr txBox="1">
            <a:spLocks noChangeArrowheads="1"/>
          </p:cNvSpPr>
          <p:nvPr/>
        </p:nvSpPr>
        <p:spPr bwMode="auto">
          <a:xfrm>
            <a:off x="0" y="1847952"/>
            <a:ext cx="9145016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b="1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rgbClr val="CC0000"/>
                </a:solidFill>
                <a:latin typeface="微軟正黑體" panose="020B0604030504040204" pitchFamily="34" charset="-120"/>
              </a:rPr>
              <a:t>聘雇模式</a:t>
            </a:r>
            <a:endParaRPr lang="en-US" altLang="zh-TW" sz="2000" dirty="0">
              <a:solidFill>
                <a:srgbClr val="CC0000"/>
              </a:solidFill>
              <a:latin typeface="微軟正黑體" panose="020B0604030504040204" pitchFamily="34" charset="-120"/>
            </a:endParaRPr>
          </a:p>
          <a:p>
            <a:pPr>
              <a:spcBef>
                <a:spcPct val="50000"/>
              </a:spcBef>
              <a:buNone/>
            </a:pPr>
            <a:r>
              <a:rPr lang="zh-TW" altLang="en-US" sz="2000" dirty="0">
                <a:solidFill>
                  <a:srgbClr val="CC0000"/>
                </a:solidFill>
                <a:latin typeface="微軟正黑體" panose="020B0604030504040204" pitchFamily="34" charset="-120"/>
              </a:rPr>
              <a:t>     </a:t>
            </a:r>
            <a:r>
              <a:rPr lang="zh-TW" altLang="en-US" sz="2000" dirty="0">
                <a:latin typeface="微軟正黑體" panose="020B0604030504040204" pitchFamily="34" charset="-120"/>
              </a:rPr>
              <a:t>試用期：三個月。試用期滿由用人單位主管進行評鑑。</a:t>
            </a:r>
            <a:endParaRPr lang="en-US" altLang="zh-TW" sz="2000" dirty="0">
              <a:latin typeface="微軟正黑體" panose="020B0604030504040204" pitchFamily="34" charset="-120"/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rgbClr val="CC0000"/>
                </a:solidFill>
                <a:latin typeface="微軟正黑體" panose="020B0604030504040204" pitchFamily="34" charset="-120"/>
              </a:rPr>
              <a:t>新進起薪</a:t>
            </a:r>
            <a:endParaRPr lang="en-US" altLang="zh-TW" sz="2000" dirty="0">
              <a:solidFill>
                <a:srgbClr val="CC0000"/>
              </a:solidFill>
              <a:latin typeface="微軟正黑體" panose="020B0604030504040204" pitchFamily="34" charset="-120"/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l"/>
            </a:pPr>
            <a:endParaRPr lang="zh-TW" altLang="en-US" sz="2400" dirty="0">
              <a:solidFill>
                <a:srgbClr val="CC0000"/>
              </a:solidFill>
              <a:latin typeface="微軟正黑體" panose="020B0604030504040204" pitchFamily="34" charset="-120"/>
            </a:endParaRPr>
          </a:p>
          <a:p>
            <a:pPr>
              <a:spcBef>
                <a:spcPct val="50000"/>
              </a:spcBef>
              <a:buNone/>
            </a:pPr>
            <a:endParaRPr lang="zh-TW" altLang="en-US" sz="2400" dirty="0">
              <a:latin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70856" y="1860894"/>
            <a:ext cx="6092825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kumimoji="1" lang="zh-TW" altLang="en-US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獎金</a:t>
            </a:r>
            <a:r>
              <a:rPr kumimoji="1" lang="zh-TW" altLang="en-US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kumimoji="1" lang="en-US" altLang="zh-TW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kumimoji="1" lang="zh-TW" altLang="en-US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未滿一年依照比例</a:t>
            </a:r>
            <a:r>
              <a:rPr kumimoji="1" lang="en-US" altLang="zh-TW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)</a:t>
            </a:r>
            <a:endParaRPr kumimoji="1" lang="zh-TW" altLang="en-US" sz="2000" b="1" dirty="0">
              <a:solidFill>
                <a:srgbClr val="CC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/>
              <a:t>       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年終獎金、勞績獎金</a:t>
            </a:r>
            <a:endParaRPr kumimoji="1"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54945" y="2803450"/>
            <a:ext cx="6092825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kumimoji="1" lang="zh-TW" altLang="en-US" sz="2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門市歷練階段：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門市津貼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︰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每月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1,700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夜班津貼：每小時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40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</a:p>
        </p:txBody>
      </p:sp>
      <p:sp>
        <p:nvSpPr>
          <p:cNvPr id="13" name="矩形 12"/>
          <p:cNvSpPr/>
          <p:nvPr/>
        </p:nvSpPr>
        <p:spPr>
          <a:xfrm>
            <a:off x="6167214" y="4509120"/>
            <a:ext cx="516359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大學年起薪</a:t>
            </a:r>
            <a:r>
              <a:rPr lang="en-US" altLang="zh-TW" sz="5400" b="1" cap="none" spc="0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68</a:t>
            </a:r>
            <a:r>
              <a:rPr lang="zh-TW" altLang="en-US" sz="5400" b="1" cap="none" spc="0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5400" b="1" cap="none" spc="0" dirty="0">
              <a:ln w="127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5400" b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碩士年起薪</a:t>
            </a:r>
            <a:r>
              <a:rPr lang="en-US" altLang="zh-TW" sz="5400" b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78</a:t>
            </a:r>
            <a:r>
              <a:rPr lang="zh-TW" altLang="en-US" sz="5400" b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zh-TW" altLang="en-US" sz="5400" b="1" cap="none" spc="0" dirty="0">
              <a:ln w="127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328438"/>
              </p:ext>
            </p:extLst>
          </p:nvPr>
        </p:nvGraphicFramePr>
        <p:xfrm>
          <a:off x="406574" y="3140968"/>
          <a:ext cx="5256213" cy="1925638"/>
        </p:xfrm>
        <a:graphic>
          <a:graphicData uri="http://schemas.openxmlformats.org/drawingml/2006/table">
            <a:tbl>
              <a:tblPr/>
              <a:tblGrid>
                <a:gridCol w="2134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1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00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5216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區域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大學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碩士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9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桃竹以北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</a:t>
                      </a:r>
                      <a:r>
                        <a:rPr lang="en-US" altLang="zh-TW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7</a:t>
                      </a: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,</a:t>
                      </a:r>
                      <a:r>
                        <a:rPr lang="en-US" altLang="zh-TW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05</a:t>
                      </a: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0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43,261</a:t>
                      </a:r>
                      <a:endParaRPr lang="zh-TW" sz="1800" b="1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9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彰中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35,5</a:t>
                      </a:r>
                      <a:r>
                        <a:rPr lang="en-US" altLang="zh-TW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47</a:t>
                      </a:r>
                      <a:endParaRPr lang="zh-TW" sz="1800" b="1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41,477</a:t>
                      </a:r>
                      <a:endParaRPr lang="zh-TW" sz="1800" b="1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嘉南、高屏、宜花</a:t>
                      </a:r>
                      <a:endParaRPr kumimoji="1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34" marR="91434"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E953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34,045</a:t>
                      </a:r>
                      <a:endParaRPr lang="zh-TW" sz="1800" b="1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39,692</a:t>
                      </a:r>
                      <a:endParaRPr lang="zh-TW" sz="1800" b="1" kern="1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22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66702"/>
            <a:ext cx="152380" cy="584776"/>
          </a:xfrm>
          <a:prstGeom prst="rect">
            <a:avLst/>
          </a:prstGeom>
          <a:solidFill>
            <a:srgbClr val="3E9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90550" y="200850"/>
            <a:ext cx="9311822" cy="707870"/>
          </a:xfrm>
          <a:prstGeom prst="rect">
            <a:avLst/>
          </a:prstGeom>
        </p:spPr>
        <p:txBody>
          <a:bodyPr wrap="square" lIns="91425" tIns="45712" rIns="91425" bIns="45712">
            <a:spAutoFit/>
          </a:bodyPr>
          <a:lstStyle/>
          <a:p>
            <a:pPr>
              <a:defRPr/>
            </a:pPr>
            <a:r>
              <a:rPr lang="zh-TW" altLang="en-US" sz="4000" b="1" dirty="0">
                <a:latin typeface="微软雅黑" pitchFamily="34" charset="-122"/>
                <a:ea typeface="微软雅黑" pitchFamily="34" charset="-122"/>
              </a:rPr>
              <a:t>完整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培訓</a:t>
            </a:r>
            <a:r>
              <a:rPr lang="en-US" altLang="zh-TW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約</a:t>
            </a:r>
            <a:r>
              <a:rPr lang="en-US" altLang="zh-TW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TW" altLang="en-US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個月</a:t>
            </a:r>
            <a:r>
              <a:rPr lang="en-US" altLang="zh-TW" sz="4000" b="1" dirty="0">
                <a:solidFill>
                  <a:srgbClr val="3E9537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TW" altLang="en-US" sz="4000" b="1" dirty="0">
              <a:solidFill>
                <a:srgbClr val="3E953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640" y="908695"/>
            <a:ext cx="9372954" cy="582961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2795" y="4077072"/>
            <a:ext cx="2422889" cy="234473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5015086" y="328258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明確的</a:t>
            </a:r>
            <a:r>
              <a:rPr lang="zh-TW" altLang="en-US" sz="2800" b="1" dirty="0">
                <a:solidFill>
                  <a:srgbClr val="3E953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培訓任務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800" b="1" dirty="0">
                <a:solidFill>
                  <a:srgbClr val="3E953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8627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3" y="4473105"/>
            <a:ext cx="11949260" cy="2384895"/>
          </a:xfrm>
          <a:prstGeom prst="rect">
            <a:avLst/>
          </a:prstGeom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76" y="116632"/>
            <a:ext cx="3211637" cy="523378"/>
          </a:xfrm>
          <a:prstGeom prst="rect">
            <a:avLst/>
          </a:prstGeom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918742" y="161214"/>
            <a:ext cx="4666751" cy="646331"/>
          </a:xfrm>
          <a:prstGeom prst="rect">
            <a:avLst/>
          </a:prstGeom>
          <a:noFill/>
          <a:ln w="254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kumimoji="0" lang="zh-TW" altLang="en-US" sz="3600" b="1" dirty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期待您加入</a:t>
            </a:r>
            <a:r>
              <a:rPr kumimoji="0" lang="zh-TW" altLang="en-US" sz="3600" b="1" dirty="0">
                <a:solidFill>
                  <a:srgbClr val="008000"/>
                </a:solidFill>
                <a:ea typeface="微軟正黑體" pitchFamily="34" charset="-120"/>
              </a:rPr>
              <a:t>統一超商</a:t>
            </a:r>
            <a:endParaRPr kumimoji="0" lang="en-US" altLang="zh-TW" sz="3600" b="1" dirty="0">
              <a:solidFill>
                <a:srgbClr val="008000"/>
              </a:solidFill>
              <a:ea typeface="微軟正黑體" pitchFamily="34" charset="-120"/>
            </a:endParaRPr>
          </a:p>
        </p:txBody>
      </p:sp>
      <p:sp>
        <p:nvSpPr>
          <p:cNvPr id="6" name="Rectangle 97"/>
          <p:cNvSpPr>
            <a:spLocks noChangeArrowheads="1"/>
          </p:cNvSpPr>
          <p:nvPr/>
        </p:nvSpPr>
        <p:spPr bwMode="auto">
          <a:xfrm>
            <a:off x="241156" y="763690"/>
            <a:ext cx="8820150" cy="706438"/>
          </a:xfrm>
          <a:prstGeom prst="rect">
            <a:avLst/>
          </a:prstGeom>
          <a:noFill/>
          <a:ln w="25400" cap="sq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0" lang="zh-TW" altLang="en-US" sz="3200" b="1" dirty="0">
                <a:solidFill>
                  <a:srgbClr val="5D577B"/>
                </a:solidFill>
                <a:latin typeface="Times New Roman" pitchFamily="18" charset="0"/>
                <a:ea typeface="微軟正黑體" pitchFamily="34" charset="-120"/>
              </a:rPr>
              <a:t>有熱忱的人一定會在統一超商找到發揮的空間！</a:t>
            </a:r>
            <a:endParaRPr kumimoji="0" lang="en-US" altLang="zh-TW" sz="3200" b="1" dirty="0">
              <a:solidFill>
                <a:srgbClr val="5D577B"/>
              </a:solidFill>
              <a:latin typeface="Times New Roman" pitchFamily="18" charset="0"/>
              <a:ea typeface="微軟正黑體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14"/>
          <a:stretch/>
        </p:blipFill>
        <p:spPr>
          <a:xfrm>
            <a:off x="241153" y="1487322"/>
            <a:ext cx="3837826" cy="4240801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4484896" y="1487322"/>
            <a:ext cx="4032447" cy="4032678"/>
            <a:chOff x="-341434" y="0"/>
            <a:chExt cx="5878434" cy="6584798"/>
          </a:xfrm>
        </p:grpSpPr>
        <p:sp>
          <p:nvSpPr>
            <p:cNvPr id="9" name="圓角矩形 8"/>
            <p:cNvSpPr/>
            <p:nvPr/>
          </p:nvSpPr>
          <p:spPr>
            <a:xfrm>
              <a:off x="0" y="0"/>
              <a:ext cx="5537000" cy="1464451"/>
            </a:xfrm>
            <a:prstGeom prst="roundRect">
              <a:avLst/>
            </a:prstGeom>
            <a:solidFill>
              <a:srgbClr val="0000FF"/>
            </a:solidFill>
            <a:ln cmpd="dbl">
              <a:gradFill>
                <a:gsLst>
                  <a:gs pos="2300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200"/>
                </a:lnSpc>
                <a:spcAft>
                  <a:spcPts val="0"/>
                </a:spcAft>
              </a:pPr>
              <a:r>
                <a:rPr lang="zh-TW" sz="2000" b="1" kern="1200">
                  <a:solidFill>
                    <a:srgbClr val="FFFFFF"/>
                  </a:solidFill>
                  <a:effectLst/>
                  <a:latin typeface="新細明體" panose="02020500000000000000" pitchFamily="18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實習</a:t>
              </a:r>
              <a:r>
                <a:rPr lang="en-US" sz="2000" b="1" kern="1200">
                  <a:solidFill>
                    <a:srgbClr val="FFFFFF"/>
                  </a:solidFill>
                  <a:effectLst/>
                  <a:latin typeface="新細明體" panose="02020500000000000000" pitchFamily="18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sz="2000" b="1" kern="1200">
                  <a:solidFill>
                    <a:srgbClr val="FFFFFF"/>
                  </a:solidFill>
                  <a:effectLst/>
                  <a:latin typeface="新細明體" panose="02020500000000000000" pitchFamily="18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打工詢問</a:t>
              </a:r>
              <a:endParaRPr lang="zh-TW" sz="1200"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新細明體" panose="02020500000000000000" pitchFamily="18" charset="-120"/>
              </a:endParaRPr>
            </a:p>
            <a:p>
              <a:pPr algn="ctr">
                <a:lnSpc>
                  <a:spcPts val="2200"/>
                </a:lnSpc>
                <a:spcAft>
                  <a:spcPts val="0"/>
                </a:spcAft>
              </a:pPr>
              <a:r>
                <a:rPr lang="zh-TW" sz="2000" b="1" kern="1200">
                  <a:solidFill>
                    <a:srgbClr val="FFFFFF"/>
                  </a:solidFill>
                  <a:effectLst/>
                  <a:latin typeface="新細明體" panose="02020500000000000000" pitchFamily="18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大小事</a:t>
              </a:r>
              <a:r>
                <a:rPr lang="en-US" sz="2000" b="1" kern="1200">
                  <a:solidFill>
                    <a:srgbClr val="FFFFFF"/>
                  </a:solidFill>
                  <a:effectLst/>
                  <a:latin typeface="新細明體" panose="02020500000000000000" pitchFamily="18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LINE@</a:t>
              </a:r>
              <a:endParaRPr lang="zh-TW" sz="1200"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新細明體" panose="02020500000000000000" pitchFamily="18" charset="-120"/>
              </a:endParaRPr>
            </a:p>
          </p:txBody>
        </p:sp>
        <p:pic>
          <p:nvPicPr>
            <p:cNvPr id="10" name="Picture 2" descr="http://qr-official.line.me/L/6_SyDFDKFU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41434" y="1544254"/>
              <a:ext cx="5878431" cy="5040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6"/>
          <a:stretch/>
        </p:blipFill>
        <p:spPr>
          <a:xfrm>
            <a:off x="8759502" y="1470128"/>
            <a:ext cx="3081078" cy="37590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727054" y="5611709"/>
            <a:ext cx="5137942" cy="1200329"/>
          </a:xfrm>
          <a:prstGeom prst="rect">
            <a:avLst/>
          </a:prstGeom>
          <a:solidFill>
            <a:srgbClr val="FFFF99"/>
          </a:solidFill>
          <a:ln w="254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kumimoji="0" lang="zh-TW" altLang="en-US" sz="2400" b="1" dirty="0">
                <a:latin typeface="微軟正黑體" pitchFamily="34" charset="-120"/>
                <a:ea typeface="微軟正黑體" pitchFamily="34" charset="-120"/>
              </a:rPr>
              <a:t>報名期間：即日起</a:t>
            </a:r>
            <a:r>
              <a:rPr kumimoji="0" lang="en-US" altLang="zh-TW" sz="2400" b="1" dirty="0">
                <a:latin typeface="微軟正黑體" pitchFamily="34" charset="-120"/>
                <a:ea typeface="微軟正黑體" pitchFamily="34" charset="-120"/>
              </a:rPr>
              <a:t>~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20</a:t>
            </a:r>
            <a:r>
              <a:rPr kumimoji="0" lang="en-US" altLang="zh-TW" sz="2400" b="1" dirty="0">
                <a:latin typeface="微軟正黑體" pitchFamily="34" charset="-120"/>
                <a:ea typeface="微軟正黑體" pitchFamily="34" charset="-120"/>
              </a:rPr>
              <a:t>250328</a:t>
            </a:r>
            <a:r>
              <a:rPr kumimoji="0" lang="zh-TW" altLang="en-US" sz="2400" b="1" dirty="0">
                <a:solidFill>
                  <a:srgbClr val="CC0000"/>
                </a:solidFill>
                <a:latin typeface="微軟正黑體" pitchFamily="34" charset="-120"/>
                <a:ea typeface="微軟正黑體" pitchFamily="34" charset="-120"/>
              </a:rPr>
              <a:t>欲報名者皆需統一面試，統一媒合！</a:t>
            </a:r>
          </a:p>
          <a:p>
            <a:pPr eaLnBrk="0" hangingPunct="0"/>
            <a:r>
              <a:rPr kumimoji="0" lang="zh-TW" altLang="en-US" sz="2400" b="1" dirty="0">
                <a:solidFill>
                  <a:srgbClr val="CC0000"/>
                </a:solidFill>
                <a:latin typeface="微軟正黑體" pitchFamily="34" charset="-120"/>
                <a:ea typeface="微軟正黑體" pitchFamily="34" charset="-120"/>
              </a:rPr>
              <a:t>請洽詢</a:t>
            </a:r>
            <a:r>
              <a:rPr lang="zh-TW" altLang="en-US" sz="2400" b="1" dirty="0">
                <a:solidFill>
                  <a:srgbClr val="CC0000"/>
                </a:solidFill>
                <a:latin typeface="微軟正黑體" pitchFamily="34" charset="-120"/>
                <a:ea typeface="微軟正黑體" pitchFamily="34" charset="-120"/>
              </a:rPr>
              <a:t>系</a:t>
            </a:r>
            <a:r>
              <a:rPr kumimoji="0" lang="zh-TW" altLang="en-US" sz="2400" b="1" dirty="0">
                <a:solidFill>
                  <a:srgbClr val="CC0000"/>
                </a:solidFill>
                <a:latin typeface="微軟正黑體" pitchFamily="34" charset="-120"/>
                <a:ea typeface="微軟正黑體" pitchFamily="34" charset="-120"/>
              </a:rPr>
              <a:t>辦公室！</a:t>
            </a:r>
            <a:endParaRPr kumimoji="0" lang="zh-TW" altLang="en-US" sz="2400" b="1" u="sng" dirty="0">
              <a:solidFill>
                <a:srgbClr val="CC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6717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95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9844" y="3583871"/>
            <a:ext cx="12199897" cy="288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Rectangle 97"/>
          <p:cNvSpPr>
            <a:spLocks noChangeArrowheads="1"/>
          </p:cNvSpPr>
          <p:nvPr/>
        </p:nvSpPr>
        <p:spPr bwMode="auto">
          <a:xfrm>
            <a:off x="470338" y="599598"/>
            <a:ext cx="11246704" cy="2201086"/>
          </a:xfrm>
          <a:prstGeom prst="rect">
            <a:avLst/>
          </a:prstGeom>
          <a:noFill/>
          <a:ln w="25400" cap="sq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zh-TW" altLang="en-US" sz="4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有熱忱的人</a:t>
            </a:r>
            <a:endParaRPr lang="en-US" altLang="zh-TW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eaLnBrk="0" hangingPunct="0"/>
            <a:r>
              <a:rPr lang="zh-TW" altLang="en-US" sz="4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一定會在統一超商找到發揮的空間！</a:t>
            </a:r>
            <a:endParaRPr lang="en-US" altLang="zh-TW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8103" y="368335"/>
            <a:ext cx="2020536" cy="2020536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46534" y="2792013"/>
            <a:ext cx="12143879" cy="1951065"/>
            <a:chOff x="37152" y="2780465"/>
            <a:chExt cx="12223084" cy="1951065"/>
          </a:xfrm>
        </p:grpSpPr>
        <p:sp>
          <p:nvSpPr>
            <p:cNvPr id="13" name="橢圓 12"/>
            <p:cNvSpPr/>
            <p:nvPr/>
          </p:nvSpPr>
          <p:spPr>
            <a:xfrm>
              <a:off x="4167296" y="2791919"/>
              <a:ext cx="2016000" cy="1908000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勇於</a:t>
              </a:r>
              <a:endPara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挑戰</a:t>
              </a:r>
            </a:p>
          </p:txBody>
        </p:sp>
        <p:sp>
          <p:nvSpPr>
            <p:cNvPr id="14" name="橢圓 13"/>
            <p:cNvSpPr/>
            <p:nvPr/>
          </p:nvSpPr>
          <p:spPr>
            <a:xfrm>
              <a:off x="6211788" y="2791919"/>
              <a:ext cx="2016000" cy="19080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樂觀</a:t>
              </a:r>
              <a:endParaRPr lang="en-US" altLang="zh-TW" sz="2400" b="1" dirty="0">
                <a:latin typeface="Times New Roman" pitchFamily="18" charset="0"/>
                <a:ea typeface="微軟正黑體" pitchFamily="34" charset="-120"/>
              </a:endParaRPr>
            </a:p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活潑</a:t>
              </a:r>
            </a:p>
          </p:txBody>
        </p:sp>
        <p:sp>
          <p:nvSpPr>
            <p:cNvPr id="15" name="橢圓 14"/>
            <p:cNvSpPr/>
            <p:nvPr/>
          </p:nvSpPr>
          <p:spPr>
            <a:xfrm>
              <a:off x="10244236" y="2823530"/>
              <a:ext cx="2016000" cy="19080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誠信</a:t>
              </a:r>
              <a:endParaRPr lang="en-US" altLang="zh-TW" sz="2400" b="1" dirty="0">
                <a:latin typeface="Times New Roman" pitchFamily="18" charset="0"/>
                <a:ea typeface="微軟正黑體" pitchFamily="34" charset="-120"/>
              </a:endParaRPr>
            </a:p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正直</a:t>
              </a:r>
            </a:p>
          </p:txBody>
        </p:sp>
        <p:sp>
          <p:nvSpPr>
            <p:cNvPr id="16" name="橢圓 15"/>
            <p:cNvSpPr/>
            <p:nvPr/>
          </p:nvSpPr>
          <p:spPr>
            <a:xfrm>
              <a:off x="8247062" y="2780465"/>
              <a:ext cx="2016000" cy="1908000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具學習與服務熱忱</a:t>
              </a:r>
            </a:p>
          </p:txBody>
        </p:sp>
        <p:sp>
          <p:nvSpPr>
            <p:cNvPr id="18" name="橢圓 17"/>
            <p:cNvSpPr/>
            <p:nvPr/>
          </p:nvSpPr>
          <p:spPr>
            <a:xfrm>
              <a:off x="37152" y="2791918"/>
              <a:ext cx="2054711" cy="1908000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對流通業有興趣</a:t>
              </a:r>
            </a:p>
          </p:txBody>
        </p:sp>
        <p:sp>
          <p:nvSpPr>
            <p:cNvPr id="19" name="橢圓 18"/>
            <p:cNvSpPr/>
            <p:nvPr/>
          </p:nvSpPr>
          <p:spPr>
            <a:xfrm>
              <a:off x="2116470" y="2791918"/>
              <a:ext cx="2016000" cy="19080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latin typeface="Times New Roman" pitchFamily="18" charset="0"/>
                  <a:ea typeface="微軟正黑體" pitchFamily="34" charset="-120"/>
                </a:rPr>
                <a:t>放下身段勤作基礎</a:t>
              </a: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576552" y="4621808"/>
            <a:ext cx="11495318" cy="2201086"/>
            <a:chOff x="576552" y="4621808"/>
            <a:chExt cx="11495318" cy="2201086"/>
          </a:xfrm>
        </p:grpSpPr>
        <p:sp>
          <p:nvSpPr>
            <p:cNvPr id="21" name="Rectangle 97"/>
            <p:cNvSpPr>
              <a:spLocks noChangeArrowheads="1"/>
            </p:cNvSpPr>
            <p:nvPr/>
          </p:nvSpPr>
          <p:spPr bwMode="auto">
            <a:xfrm>
              <a:off x="1990750" y="4621808"/>
              <a:ext cx="10081120" cy="2201086"/>
            </a:xfrm>
            <a:prstGeom prst="rect">
              <a:avLst/>
            </a:prstGeom>
            <a:noFill/>
            <a:ln w="2540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en-US" altLang="zh-TW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2020</a:t>
              </a:r>
              <a:r>
                <a:rPr lang="zh-TW" altLang="en-US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年 新世代最嚮往企業 </a:t>
              </a:r>
              <a:r>
                <a:rPr lang="en-US" altLang="zh-TW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TOP50</a:t>
              </a:r>
              <a:endParaRPr lang="en-US" altLang="zh-TW" sz="4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pic>
          <p:nvPicPr>
            <p:cNvPr id="22" name="Picture 2" descr="ãççPNGãçåçæå°çµæ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9414" l="175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552" y="4940388"/>
              <a:ext cx="1444546" cy="1444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0174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圖片 2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9683009" y="618948"/>
            <a:ext cx="2756794" cy="3843428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5492458" y="-248904"/>
            <a:ext cx="2492293" cy="2492293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68">
            <a:off x="-233288" y="1182029"/>
            <a:ext cx="2492293" cy="2492293"/>
          </a:xfrm>
          <a:prstGeom prst="rect">
            <a:avLst/>
          </a:prstGeom>
        </p:spPr>
      </p:pic>
      <p:sp>
        <p:nvSpPr>
          <p:cNvPr id="533" name="任意多边形: 形状 33"/>
          <p:cNvSpPr/>
          <p:nvPr/>
        </p:nvSpPr>
        <p:spPr>
          <a:xfrm>
            <a:off x="0" y="4560044"/>
            <a:ext cx="12190414" cy="2297957"/>
          </a:xfrm>
          <a:custGeom>
            <a:avLst/>
            <a:gdLst>
              <a:gd name="connsiteX0" fmla="*/ 5980519 w 11961038"/>
              <a:gd name="connsiteY0" fmla="*/ 0 h 3564232"/>
              <a:gd name="connsiteX1" fmla="*/ 11915489 w 11961038"/>
              <a:gd name="connsiteY1" fmla="*/ 3476699 h 3564232"/>
              <a:gd name="connsiteX2" fmla="*/ 11961038 w 11961038"/>
              <a:gd name="connsiteY2" fmla="*/ 3564232 h 3564232"/>
              <a:gd name="connsiteX3" fmla="*/ 0 w 11961038"/>
              <a:gd name="connsiteY3" fmla="*/ 3564232 h 3564232"/>
              <a:gd name="connsiteX4" fmla="*/ 45549 w 11961038"/>
              <a:gd name="connsiteY4" fmla="*/ 3476699 h 3564232"/>
              <a:gd name="connsiteX5" fmla="*/ 5980519 w 11961038"/>
              <a:gd name="connsiteY5" fmla="*/ 0 h 35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61038" h="3564232">
                <a:moveTo>
                  <a:pt x="5980519" y="0"/>
                </a:moveTo>
                <a:cubicBezTo>
                  <a:pt x="8543318" y="0"/>
                  <a:pt x="10772515" y="1405821"/>
                  <a:pt x="11915489" y="3476699"/>
                </a:cubicBezTo>
                <a:lnTo>
                  <a:pt x="11961038" y="3564232"/>
                </a:lnTo>
                <a:lnTo>
                  <a:pt x="0" y="3564232"/>
                </a:lnTo>
                <a:lnTo>
                  <a:pt x="45549" y="3476699"/>
                </a:lnTo>
                <a:cubicBezTo>
                  <a:pt x="1188523" y="1405821"/>
                  <a:pt x="3417720" y="0"/>
                  <a:pt x="59805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 sz="6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4" name="任意多边形: 形状 29"/>
          <p:cNvSpPr/>
          <p:nvPr/>
        </p:nvSpPr>
        <p:spPr>
          <a:xfrm>
            <a:off x="5847082" y="4561975"/>
            <a:ext cx="4682744" cy="2296032"/>
          </a:xfrm>
          <a:custGeom>
            <a:avLst/>
            <a:gdLst>
              <a:gd name="connsiteX0" fmla="*/ 403491 w 4594633"/>
              <a:gd name="connsiteY0" fmla="*/ 0 h 3561248"/>
              <a:gd name="connsiteX1" fmla="*/ 472257 w 4594633"/>
              <a:gd name="connsiteY1" fmla="*/ 1196 h 3561248"/>
              <a:gd name="connsiteX2" fmla="*/ 3354939 w 4594633"/>
              <a:gd name="connsiteY2" fmla="*/ 757552 h 3561248"/>
              <a:gd name="connsiteX3" fmla="*/ 3419308 w 4594633"/>
              <a:gd name="connsiteY3" fmla="*/ 793789 h 3561248"/>
              <a:gd name="connsiteX4" fmla="*/ 3405029 w 4594633"/>
              <a:gd name="connsiteY4" fmla="*/ 817187 h 3561248"/>
              <a:gd name="connsiteX5" fmla="*/ 3190875 w 4594633"/>
              <a:gd name="connsiteY5" fmla="*/ 1075223 h 3561248"/>
              <a:gd name="connsiteX6" fmla="*/ 4324350 w 4594633"/>
              <a:gd name="connsiteY6" fmla="*/ 1732448 h 3561248"/>
              <a:gd name="connsiteX7" fmla="*/ 4591050 w 4594633"/>
              <a:gd name="connsiteY7" fmla="*/ 2342048 h 3561248"/>
              <a:gd name="connsiteX8" fmla="*/ 4210050 w 4594633"/>
              <a:gd name="connsiteY8" fmla="*/ 2846873 h 3561248"/>
              <a:gd name="connsiteX9" fmla="*/ 3790950 w 4594633"/>
              <a:gd name="connsiteY9" fmla="*/ 2856398 h 3561248"/>
              <a:gd name="connsiteX10" fmla="*/ 3766282 w 4594633"/>
              <a:gd name="connsiteY10" fmla="*/ 3560562 h 3561248"/>
              <a:gd name="connsiteX11" fmla="*/ 3766285 w 4594633"/>
              <a:gd name="connsiteY11" fmla="*/ 3561248 h 3561248"/>
              <a:gd name="connsiteX12" fmla="*/ 3673978 w 4594633"/>
              <a:gd name="connsiteY12" fmla="*/ 3561248 h 3561248"/>
              <a:gd name="connsiteX13" fmla="*/ 3667125 w 4594633"/>
              <a:gd name="connsiteY13" fmla="*/ 3542198 h 3561248"/>
              <a:gd name="connsiteX14" fmla="*/ 3552825 w 4594633"/>
              <a:gd name="connsiteY14" fmla="*/ 3113573 h 3561248"/>
              <a:gd name="connsiteX15" fmla="*/ 3390900 w 4594633"/>
              <a:gd name="connsiteY15" fmla="*/ 2694473 h 3561248"/>
              <a:gd name="connsiteX16" fmla="*/ 3619500 w 4594633"/>
              <a:gd name="connsiteY16" fmla="*/ 2408723 h 3561248"/>
              <a:gd name="connsiteX17" fmla="*/ 3028950 w 4594633"/>
              <a:gd name="connsiteY17" fmla="*/ 1970573 h 3561248"/>
              <a:gd name="connsiteX18" fmla="*/ 2714625 w 4594633"/>
              <a:gd name="connsiteY18" fmla="*/ 2732573 h 3561248"/>
              <a:gd name="connsiteX19" fmla="*/ 2447925 w 4594633"/>
              <a:gd name="connsiteY19" fmla="*/ 2961173 h 3561248"/>
              <a:gd name="connsiteX20" fmla="*/ 2343150 w 4594633"/>
              <a:gd name="connsiteY20" fmla="*/ 2818298 h 3561248"/>
              <a:gd name="connsiteX21" fmla="*/ 1876425 w 4594633"/>
              <a:gd name="connsiteY21" fmla="*/ 2208698 h 3561248"/>
              <a:gd name="connsiteX22" fmla="*/ 1419225 w 4594633"/>
              <a:gd name="connsiteY22" fmla="*/ 1894373 h 3561248"/>
              <a:gd name="connsiteX23" fmla="*/ 1781175 w 4594633"/>
              <a:gd name="connsiteY23" fmla="*/ 1408598 h 3561248"/>
              <a:gd name="connsiteX24" fmla="*/ 2095500 w 4594633"/>
              <a:gd name="connsiteY24" fmla="*/ 1075223 h 3561248"/>
              <a:gd name="connsiteX25" fmla="*/ 1362075 w 4594633"/>
              <a:gd name="connsiteY25" fmla="*/ 665648 h 3561248"/>
              <a:gd name="connsiteX26" fmla="*/ 571500 w 4594633"/>
              <a:gd name="connsiteY26" fmla="*/ 1056173 h 3561248"/>
              <a:gd name="connsiteX27" fmla="*/ 0 w 4594633"/>
              <a:gd name="connsiteY27" fmla="*/ 389423 h 3561248"/>
              <a:gd name="connsiteX28" fmla="*/ 374377 w 4594633"/>
              <a:gd name="connsiteY28" fmla="*/ 15046 h 3561248"/>
              <a:gd name="connsiteX29" fmla="*/ 403491 w 4594633"/>
              <a:gd name="connsiteY29" fmla="*/ 0 h 3561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594633" h="3561248">
                <a:moveTo>
                  <a:pt x="403491" y="0"/>
                </a:moveTo>
                <a:lnTo>
                  <a:pt x="472257" y="1196"/>
                </a:lnTo>
                <a:cubicBezTo>
                  <a:pt x="1509250" y="37325"/>
                  <a:pt x="2487039" y="306339"/>
                  <a:pt x="3354939" y="757552"/>
                </a:cubicBezTo>
                <a:lnTo>
                  <a:pt x="3419308" y="793789"/>
                </a:lnTo>
                <a:lnTo>
                  <a:pt x="3405029" y="817187"/>
                </a:lnTo>
                <a:cubicBezTo>
                  <a:pt x="3328392" y="909671"/>
                  <a:pt x="3079552" y="950803"/>
                  <a:pt x="3190875" y="1075223"/>
                </a:cubicBezTo>
                <a:cubicBezTo>
                  <a:pt x="3352800" y="1256198"/>
                  <a:pt x="4090988" y="1521311"/>
                  <a:pt x="4324350" y="1732448"/>
                </a:cubicBezTo>
                <a:cubicBezTo>
                  <a:pt x="4557713" y="1943586"/>
                  <a:pt x="4610100" y="2156310"/>
                  <a:pt x="4591050" y="2342048"/>
                </a:cubicBezTo>
                <a:cubicBezTo>
                  <a:pt x="4572000" y="2527786"/>
                  <a:pt x="4343400" y="2761148"/>
                  <a:pt x="4210050" y="2846873"/>
                </a:cubicBezTo>
                <a:cubicBezTo>
                  <a:pt x="4076700" y="2932598"/>
                  <a:pt x="3865563" y="2719873"/>
                  <a:pt x="3790950" y="2856398"/>
                </a:cubicBezTo>
                <a:cubicBezTo>
                  <a:pt x="3730328" y="2967325"/>
                  <a:pt x="3762976" y="3357019"/>
                  <a:pt x="3766282" y="3560562"/>
                </a:cubicBezTo>
                <a:lnTo>
                  <a:pt x="3766285" y="3561248"/>
                </a:lnTo>
                <a:lnTo>
                  <a:pt x="3673978" y="3561248"/>
                </a:lnTo>
                <a:lnTo>
                  <a:pt x="3667125" y="3542198"/>
                </a:lnTo>
                <a:cubicBezTo>
                  <a:pt x="3632200" y="3450123"/>
                  <a:pt x="3598863" y="3254861"/>
                  <a:pt x="3552825" y="3113573"/>
                </a:cubicBezTo>
                <a:cubicBezTo>
                  <a:pt x="3506788" y="2972286"/>
                  <a:pt x="3379788" y="2811948"/>
                  <a:pt x="3390900" y="2694473"/>
                </a:cubicBezTo>
                <a:cubicBezTo>
                  <a:pt x="3402012" y="2576998"/>
                  <a:pt x="3679825" y="2529373"/>
                  <a:pt x="3619500" y="2408723"/>
                </a:cubicBezTo>
                <a:cubicBezTo>
                  <a:pt x="3559175" y="2288073"/>
                  <a:pt x="3179763" y="1916598"/>
                  <a:pt x="3028950" y="1970573"/>
                </a:cubicBezTo>
                <a:cubicBezTo>
                  <a:pt x="2878138" y="2024548"/>
                  <a:pt x="2811463" y="2567473"/>
                  <a:pt x="2714625" y="2732573"/>
                </a:cubicBezTo>
                <a:cubicBezTo>
                  <a:pt x="2617788" y="2897673"/>
                  <a:pt x="2509837" y="2946886"/>
                  <a:pt x="2447925" y="2961173"/>
                </a:cubicBezTo>
                <a:cubicBezTo>
                  <a:pt x="2386013" y="2975460"/>
                  <a:pt x="2438400" y="2943711"/>
                  <a:pt x="2343150" y="2818298"/>
                </a:cubicBezTo>
                <a:cubicBezTo>
                  <a:pt x="2247900" y="2692886"/>
                  <a:pt x="2030412" y="2362685"/>
                  <a:pt x="1876425" y="2208698"/>
                </a:cubicBezTo>
                <a:cubicBezTo>
                  <a:pt x="1722438" y="2054711"/>
                  <a:pt x="1435100" y="2027723"/>
                  <a:pt x="1419225" y="1894373"/>
                </a:cubicBezTo>
                <a:cubicBezTo>
                  <a:pt x="1403350" y="1761023"/>
                  <a:pt x="1668463" y="1545123"/>
                  <a:pt x="1781175" y="1408598"/>
                </a:cubicBezTo>
                <a:cubicBezTo>
                  <a:pt x="1893888" y="1272073"/>
                  <a:pt x="2165350" y="1199048"/>
                  <a:pt x="2095500" y="1075223"/>
                </a:cubicBezTo>
                <a:cubicBezTo>
                  <a:pt x="2025650" y="951398"/>
                  <a:pt x="1616075" y="668823"/>
                  <a:pt x="1362075" y="665648"/>
                </a:cubicBezTo>
                <a:cubicBezTo>
                  <a:pt x="1108075" y="662473"/>
                  <a:pt x="798512" y="1102210"/>
                  <a:pt x="571500" y="1056173"/>
                </a:cubicBezTo>
                <a:cubicBezTo>
                  <a:pt x="344488" y="1010136"/>
                  <a:pt x="0" y="579923"/>
                  <a:pt x="0" y="389423"/>
                </a:cubicBezTo>
                <a:cubicBezTo>
                  <a:pt x="0" y="246548"/>
                  <a:pt x="177701" y="122425"/>
                  <a:pt x="374377" y="15046"/>
                </a:cubicBezTo>
                <a:lnTo>
                  <a:pt x="403491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535" name="任意多边形: 形状 28"/>
          <p:cNvSpPr/>
          <p:nvPr/>
        </p:nvSpPr>
        <p:spPr>
          <a:xfrm>
            <a:off x="-401" y="4653491"/>
            <a:ext cx="5184450" cy="2204511"/>
          </a:xfrm>
          <a:custGeom>
            <a:avLst/>
            <a:gdLst>
              <a:gd name="connsiteX0" fmla="*/ 4569363 w 5086898"/>
              <a:gd name="connsiteY0" fmla="*/ 0 h 3419304"/>
              <a:gd name="connsiteX1" fmla="*/ 4575520 w 5086898"/>
              <a:gd name="connsiteY1" fmla="*/ 12296 h 3419304"/>
              <a:gd name="connsiteX2" fmla="*/ 4542564 w 5086898"/>
              <a:gd name="connsiteY2" fmla="*/ 139321 h 3419304"/>
              <a:gd name="connsiteX3" fmla="*/ 3818664 w 5086898"/>
              <a:gd name="connsiteY3" fmla="*/ 606046 h 3419304"/>
              <a:gd name="connsiteX4" fmla="*/ 4685439 w 5086898"/>
              <a:gd name="connsiteY4" fmla="*/ 491746 h 3419304"/>
              <a:gd name="connsiteX5" fmla="*/ 5085489 w 5086898"/>
              <a:gd name="connsiteY5" fmla="*/ 910846 h 3419304"/>
              <a:gd name="connsiteX6" fmla="*/ 4561614 w 5086898"/>
              <a:gd name="connsiteY6" fmla="*/ 1368046 h 3419304"/>
              <a:gd name="connsiteX7" fmla="*/ 4418739 w 5086898"/>
              <a:gd name="connsiteY7" fmla="*/ 1777621 h 3419304"/>
              <a:gd name="connsiteX8" fmla="*/ 4923564 w 5086898"/>
              <a:gd name="connsiteY8" fmla="*/ 2139571 h 3419304"/>
              <a:gd name="connsiteX9" fmla="*/ 4694964 w 5086898"/>
              <a:gd name="connsiteY9" fmla="*/ 2558671 h 3419304"/>
              <a:gd name="connsiteX10" fmla="*/ 3523389 w 5086898"/>
              <a:gd name="connsiteY10" fmla="*/ 2453896 h 3419304"/>
              <a:gd name="connsiteX11" fmla="*/ 3199539 w 5086898"/>
              <a:gd name="connsiteY11" fmla="*/ 3168271 h 3419304"/>
              <a:gd name="connsiteX12" fmla="*/ 2937899 w 5086898"/>
              <a:gd name="connsiteY12" fmla="*/ 3406247 h 3419304"/>
              <a:gd name="connsiteX13" fmla="*/ 2917212 w 5086898"/>
              <a:gd name="connsiteY13" fmla="*/ 3419304 h 3419304"/>
              <a:gd name="connsiteX14" fmla="*/ 0 w 5086898"/>
              <a:gd name="connsiteY14" fmla="*/ 3419304 h 3419304"/>
              <a:gd name="connsiteX15" fmla="*/ 8228 w 5086898"/>
              <a:gd name="connsiteY15" fmla="*/ 3403241 h 3419304"/>
              <a:gd name="connsiteX16" fmla="*/ 4562078 w 5086898"/>
              <a:gd name="connsiteY16" fmla="*/ 1407 h 3419304"/>
              <a:gd name="connsiteX17" fmla="*/ 4569363 w 5086898"/>
              <a:gd name="connsiteY17" fmla="*/ 0 h 3419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86898" h="3419304">
                <a:moveTo>
                  <a:pt x="4569363" y="0"/>
                </a:moveTo>
                <a:lnTo>
                  <a:pt x="4575520" y="12296"/>
                </a:lnTo>
                <a:cubicBezTo>
                  <a:pt x="4586022" y="50843"/>
                  <a:pt x="4574116" y="95863"/>
                  <a:pt x="4542564" y="139321"/>
                </a:cubicBezTo>
                <a:cubicBezTo>
                  <a:pt x="4458426" y="255209"/>
                  <a:pt x="3794852" y="547309"/>
                  <a:pt x="3818664" y="606046"/>
                </a:cubicBezTo>
                <a:cubicBezTo>
                  <a:pt x="3842476" y="664783"/>
                  <a:pt x="4474302" y="440946"/>
                  <a:pt x="4685439" y="491746"/>
                </a:cubicBezTo>
                <a:cubicBezTo>
                  <a:pt x="4896576" y="542546"/>
                  <a:pt x="5106127" y="764796"/>
                  <a:pt x="5085489" y="910846"/>
                </a:cubicBezTo>
                <a:cubicBezTo>
                  <a:pt x="5064852" y="1056896"/>
                  <a:pt x="4672739" y="1223584"/>
                  <a:pt x="4561614" y="1368046"/>
                </a:cubicBezTo>
                <a:cubicBezTo>
                  <a:pt x="4450489" y="1512509"/>
                  <a:pt x="4358414" y="1649034"/>
                  <a:pt x="4418739" y="1777621"/>
                </a:cubicBezTo>
                <a:cubicBezTo>
                  <a:pt x="4479064" y="1906209"/>
                  <a:pt x="4877526" y="2009396"/>
                  <a:pt x="4923564" y="2139571"/>
                </a:cubicBezTo>
                <a:cubicBezTo>
                  <a:pt x="4969602" y="2269746"/>
                  <a:pt x="4928327" y="2506284"/>
                  <a:pt x="4694964" y="2558671"/>
                </a:cubicBezTo>
                <a:cubicBezTo>
                  <a:pt x="4461601" y="2611059"/>
                  <a:pt x="3772626" y="2352296"/>
                  <a:pt x="3523389" y="2453896"/>
                </a:cubicBezTo>
                <a:cubicBezTo>
                  <a:pt x="3274152" y="2555496"/>
                  <a:pt x="3312251" y="2999996"/>
                  <a:pt x="3199539" y="3168271"/>
                </a:cubicBezTo>
                <a:cubicBezTo>
                  <a:pt x="3115004" y="3294477"/>
                  <a:pt x="3027791" y="3351032"/>
                  <a:pt x="2937899" y="3406247"/>
                </a:cubicBezTo>
                <a:lnTo>
                  <a:pt x="2917212" y="3419304"/>
                </a:lnTo>
                <a:lnTo>
                  <a:pt x="0" y="3419304"/>
                </a:lnTo>
                <a:lnTo>
                  <a:pt x="8228" y="3403241"/>
                </a:lnTo>
                <a:cubicBezTo>
                  <a:pt x="941054" y="1686064"/>
                  <a:pt x="2594170" y="416954"/>
                  <a:pt x="4562078" y="1407"/>
                </a:cubicBezTo>
                <a:lnTo>
                  <a:pt x="4569363" y="0"/>
                </a:ln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536" name="任意多边形: 形状 27"/>
          <p:cNvSpPr/>
          <p:nvPr/>
        </p:nvSpPr>
        <p:spPr>
          <a:xfrm>
            <a:off x="4437272" y="6188590"/>
            <a:ext cx="3871342" cy="669413"/>
          </a:xfrm>
          <a:custGeom>
            <a:avLst/>
            <a:gdLst>
              <a:gd name="connsiteX0" fmla="*/ 1421552 w 3798498"/>
              <a:gd name="connsiteY0" fmla="*/ 57 h 1038282"/>
              <a:gd name="connsiteX1" fmla="*/ 2193077 w 3798498"/>
              <a:gd name="connsiteY1" fmla="*/ 762057 h 1038282"/>
              <a:gd name="connsiteX2" fmla="*/ 2993177 w 3798498"/>
              <a:gd name="connsiteY2" fmla="*/ 685857 h 1038282"/>
              <a:gd name="connsiteX3" fmla="*/ 3755177 w 3798498"/>
              <a:gd name="connsiteY3" fmla="*/ 904932 h 1038282"/>
              <a:gd name="connsiteX4" fmla="*/ 3774227 w 3798498"/>
              <a:gd name="connsiteY4" fmla="*/ 1021018 h 1038282"/>
              <a:gd name="connsiteX5" fmla="*/ 3764105 w 3798498"/>
              <a:gd name="connsiteY5" fmla="*/ 1038282 h 1038282"/>
              <a:gd name="connsiteX6" fmla="*/ 0 w 3798498"/>
              <a:gd name="connsiteY6" fmla="*/ 1038282 h 1038282"/>
              <a:gd name="connsiteX7" fmla="*/ 86861 w 3798498"/>
              <a:gd name="connsiteY7" fmla="*/ 981429 h 1038282"/>
              <a:gd name="connsiteX8" fmla="*/ 459527 w 3798498"/>
              <a:gd name="connsiteY8" fmla="*/ 723957 h 1038282"/>
              <a:gd name="connsiteX9" fmla="*/ 1421552 w 3798498"/>
              <a:gd name="connsiteY9" fmla="*/ 57 h 1038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98498" h="1038282">
                <a:moveTo>
                  <a:pt x="1421552" y="57"/>
                </a:moveTo>
                <a:cubicBezTo>
                  <a:pt x="1710477" y="6407"/>
                  <a:pt x="1931140" y="647757"/>
                  <a:pt x="2193077" y="762057"/>
                </a:cubicBezTo>
                <a:cubicBezTo>
                  <a:pt x="2455015" y="876357"/>
                  <a:pt x="2732827" y="662045"/>
                  <a:pt x="2993177" y="685857"/>
                </a:cubicBezTo>
                <a:cubicBezTo>
                  <a:pt x="3253527" y="709669"/>
                  <a:pt x="3623415" y="830320"/>
                  <a:pt x="3755177" y="904932"/>
                </a:cubicBezTo>
                <a:cubicBezTo>
                  <a:pt x="3821058" y="942238"/>
                  <a:pt x="3798436" y="981926"/>
                  <a:pt x="3774227" y="1021018"/>
                </a:cubicBezTo>
                <a:lnTo>
                  <a:pt x="3764105" y="1038282"/>
                </a:lnTo>
                <a:lnTo>
                  <a:pt x="0" y="1038282"/>
                </a:lnTo>
                <a:lnTo>
                  <a:pt x="86861" y="981429"/>
                </a:lnTo>
                <a:cubicBezTo>
                  <a:pt x="199971" y="906321"/>
                  <a:pt x="321415" y="823176"/>
                  <a:pt x="459527" y="723957"/>
                </a:cubicBezTo>
                <a:cubicBezTo>
                  <a:pt x="735752" y="525519"/>
                  <a:pt x="1132627" y="-6293"/>
                  <a:pt x="1421552" y="57"/>
                </a:cubicBezTo>
                <a:close/>
              </a:path>
            </a:pathLst>
          </a:custGeom>
          <a:solidFill>
            <a:srgbClr val="53A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429780" y="6291078"/>
            <a:ext cx="4577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President Chain Store Corp.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89951" l="3954" r="943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21" y="0"/>
            <a:ext cx="3466901" cy="346690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0354" y="-308512"/>
            <a:ext cx="3499215" cy="297433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234">
            <a:off x="2708401" y="643832"/>
            <a:ext cx="7904158" cy="4394712"/>
          </a:xfrm>
          <a:prstGeom prst="rect">
            <a:avLst/>
          </a:prstGeom>
        </p:spPr>
      </p:pic>
      <p:sp>
        <p:nvSpPr>
          <p:cNvPr id="17" name="文本框 1075"/>
          <p:cNvSpPr txBox="1">
            <a:spLocks noChangeArrowheads="1"/>
          </p:cNvSpPr>
          <p:nvPr/>
        </p:nvSpPr>
        <p:spPr bwMode="auto">
          <a:xfrm rot="305887">
            <a:off x="3837749" y="990852"/>
            <a:ext cx="5760499" cy="132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TW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TW" sz="7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Join Us</a:t>
            </a:r>
            <a:r>
              <a:rPr lang="zh-TW" altLang="en-US" sz="8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     </a:t>
            </a:r>
            <a:endParaRPr lang="zh-CN" altLang="en-US" sz="8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05" b="95048" l="5000" r="90000">
                        <a14:foregroundMark x1="41538" y1="60952" x2="53846" y2="8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84184">
            <a:off x="10227135" y="28455"/>
            <a:ext cx="1287536" cy="2599831"/>
          </a:xfrm>
          <a:prstGeom prst="rect">
            <a:avLst/>
          </a:prstGeom>
        </p:spPr>
      </p:pic>
      <p:sp>
        <p:nvSpPr>
          <p:cNvPr id="19" name="文本框 1075"/>
          <p:cNvSpPr txBox="1">
            <a:spLocks noChangeArrowheads="1"/>
          </p:cNvSpPr>
          <p:nvPr/>
        </p:nvSpPr>
        <p:spPr bwMode="auto">
          <a:xfrm rot="310286">
            <a:off x="5569962" y="2290367"/>
            <a:ext cx="4492932" cy="1107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6600" b="1" dirty="0">
                <a:solidFill>
                  <a:srgbClr val="3E95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統一超商</a:t>
            </a:r>
            <a:endParaRPr lang="en-US" altLang="zh-TW" sz="6600" b="1" dirty="0">
              <a:solidFill>
                <a:srgbClr val="3E95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50"/>
          <a:stretch/>
        </p:blipFill>
        <p:spPr>
          <a:xfrm rot="278639">
            <a:off x="7564551" y="974948"/>
            <a:ext cx="1997206" cy="1349885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5" y="3680353"/>
            <a:ext cx="3705817" cy="320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36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9713</TotalTime>
  <Words>855</Words>
  <Application>Microsoft Office PowerPoint</Application>
  <PresentationFormat>自訂</PresentationFormat>
  <Paragraphs>154</Paragraphs>
  <Slides>22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5" baseType="lpstr">
      <vt:lpstr>等线</vt:lpstr>
      <vt:lpstr>微软雅黑</vt:lpstr>
      <vt:lpstr>微软雅黑</vt:lpstr>
      <vt:lpstr>宋体</vt:lpstr>
      <vt:lpstr>微軟正黑體</vt:lpstr>
      <vt:lpstr>新細明體</vt:lpstr>
      <vt:lpstr>Arial</vt:lpstr>
      <vt:lpstr>Arial Black</vt:lpstr>
      <vt:lpstr>Calibri</vt:lpstr>
      <vt:lpstr>Calibri Light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丁世鍠</dc:creator>
  <cp:lastModifiedBy>謝宛真</cp:lastModifiedBy>
  <cp:revision>531</cp:revision>
  <cp:lastPrinted>2025-04-09T01:37:15Z</cp:lastPrinted>
  <dcterms:created xsi:type="dcterms:W3CDTF">2017-06-03T01:14:37Z</dcterms:created>
  <dcterms:modified xsi:type="dcterms:W3CDTF">2025-04-09T01:38:28Z</dcterms:modified>
</cp:coreProperties>
</file>